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98" r:id="rId2"/>
    <p:sldId id="259" r:id="rId3"/>
    <p:sldId id="260" r:id="rId4"/>
    <p:sldId id="299" r:id="rId5"/>
    <p:sldId id="300" r:id="rId6"/>
    <p:sldId id="301" r:id="rId7"/>
    <p:sldId id="257" r:id="rId8"/>
    <p:sldId id="265" r:id="rId9"/>
    <p:sldId id="268" r:id="rId10"/>
    <p:sldId id="302" r:id="rId11"/>
    <p:sldId id="304" r:id="rId12"/>
    <p:sldId id="275" r:id="rId13"/>
    <p:sldId id="264" r:id="rId14"/>
    <p:sldId id="278" r:id="rId15"/>
    <p:sldId id="258" r:id="rId16"/>
    <p:sldId id="269" r:id="rId17"/>
    <p:sldId id="308" r:id="rId18"/>
    <p:sldId id="306" r:id="rId19"/>
    <p:sldId id="307" r:id="rId20"/>
    <p:sldId id="266" r:id="rId21"/>
    <p:sldId id="311" r:id="rId22"/>
    <p:sldId id="312" r:id="rId23"/>
  </p:sldIdLst>
  <p:sldSz cx="9144000" cy="5143500" type="screen16x9"/>
  <p:notesSz cx="6858000" cy="9144000"/>
  <p:embeddedFontLst>
    <p:embeddedFont>
      <p:font typeface="Exo 2" panose="020B0604020202020204" charset="0"/>
      <p:regular r:id="rId25"/>
      <p:bold r:id="rId26"/>
      <p:italic r:id="rId27"/>
      <p:boldItalic r:id="rId28"/>
    </p:embeddedFont>
    <p:embeddedFont>
      <p:font typeface="Squada One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 Condensed Light" panose="020B060402020202020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CCCCCC"/>
    <a:srgbClr val="E8E8E8"/>
    <a:srgbClr val="595959"/>
    <a:srgbClr val="E4E4E4"/>
    <a:srgbClr val="708A62"/>
    <a:srgbClr val="172D22"/>
    <a:srgbClr val="547A5D"/>
    <a:srgbClr val="284E3D"/>
    <a:srgbClr val="8BA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023ED3-F3FC-4FCF-872F-523A20556725}">
  <a:tblStyle styleId="{DD023ED3-F3FC-4FCF-872F-523A20556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FACUL\TCC\temp\distribui&#231;&#227;o%20base%20de%20test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FACUL\TCC\temp\resultad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xo 2" panose="020B060402020202020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Motivos do Desperdício</c:v>
                </c:pt>
              </c:strCache>
            </c:strRef>
          </c:tx>
          <c:dPt>
            <c:idx val="0"/>
            <c:bubble3D val="0"/>
            <c:spPr>
              <a:solidFill>
                <a:srgbClr val="FAC1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78-495C-AE5E-05F8F93F256F}"/>
              </c:ext>
            </c:extLst>
          </c:dPt>
          <c:dPt>
            <c:idx val="1"/>
            <c:bubble3D val="0"/>
            <c:spPr>
              <a:solidFill>
                <a:srgbClr val="00764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78-495C-AE5E-05F8F93F256F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+mn-ea"/>
                        <a:cs typeface="+mn-cs"/>
                      </a:defRPr>
                    </a:pPr>
                    <a:fld id="{A8EDFC34-EA38-43F7-99EE-956D43C13C58}" type="VALUE">
                      <a:rPr lang="en-US" sz="1600" b="1" i="0" u="none" strike="noStrike" cap="none" smtClean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Oswald"/>
                        <a:cs typeface="Oswald"/>
                        <a:sym typeface="Oswald"/>
                      </a:rPr>
                      <a:pPr>
                        <a:defRPr sz="160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Exo 2" panose="020B0604020202020204" charset="0"/>
                        </a:defRPr>
                      </a:pPr>
                      <a:t>[VALOR]</a:t>
                    </a:fld>
                    <a:r>
                      <a:rPr lang="en-US" sz="1600" b="1" i="0" u="none" strike="noStrike" cap="none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Oswald"/>
                        <a:cs typeface="Oswald"/>
                        <a:sym typeface="Oswald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Exo 2" panose="020B060402020202020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078-495C-AE5E-05F8F93F256F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sz="1600" b="0" i="0" u="none" strike="noStrike" kern="1200" baseline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+mn-ea"/>
                        <a:cs typeface="+mn-cs"/>
                      </a:defRPr>
                    </a:pPr>
                    <a:fld id="{2C843E4D-A4A7-40F7-845F-5A0656BE36A8}" type="VALUE">
                      <a:rPr lang="en-US" sz="1600" b="1" i="0" u="none" strike="noStrike" kern="1200" cap="none" baseline="0" smtClean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Oswald"/>
                        <a:cs typeface="Oswald"/>
                      </a:rPr>
                      <a:pPr algn="ctr" rtl="0">
                        <a:defRPr sz="1600"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Exo 2" panose="020B0604020202020204" charset="0"/>
                        </a:defRPr>
                      </a:pPr>
                      <a:t>[VALOR]</a:t>
                    </a:fld>
                    <a:r>
                      <a:rPr lang="en-US" sz="1600" b="1" i="0" u="none" strike="noStrike" kern="1200" cap="none" baseline="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Oswald"/>
                        <a:cs typeface="Oswald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sz="1600" b="0" i="0" u="none" strike="noStrike" kern="1200" baseline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Exo 2" panose="020B060402020202020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078-495C-AE5E-05F8F93F25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Exo 2" panose="020B060402020202020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Lixo</c:v>
                </c:pt>
                <c:pt idx="1">
                  <c:v>Prod. Armazen. e Transp.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46</c:v>
                </c:pt>
                <c:pt idx="1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78-495C-AE5E-05F8F93F256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</c:legendEntry>
      <c:layout>
        <c:manualLayout>
          <c:xMode val="edge"/>
          <c:yMode val="edge"/>
          <c:x val="0.60105775798126049"/>
          <c:y val="0.30317160465771337"/>
          <c:w val="0.3755855513632157"/>
          <c:h val="0.552447143701510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xo 2" panose="020B060402020202020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rgbClr val="8BA37A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bg1"/>
                </a:solidFill>
                <a:latin typeface="Exo 2" panose="020B0604020202020204" charset="0"/>
                <a:ea typeface="+mn-ea"/>
                <a:cs typeface="+mn-cs"/>
              </a:defRPr>
            </a:pPr>
            <a:r>
              <a:rPr lang="pt-BR" sz="1200" b="1" i="0">
                <a:solidFill>
                  <a:schemeClr val="bg1"/>
                </a:solidFill>
                <a:latin typeface="Exo 2" panose="020B0604020202020204" charset="0"/>
              </a:rPr>
              <a:t>Distribuição das amostras da base de testes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bg1"/>
              </a:solidFill>
              <a:latin typeface="Exo 2" panose="020B060402020202020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incidencias na base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Planilha1!$A$2:$A$21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20</c:v>
                </c:pt>
                <c:pt idx="19">
                  <c:v>22</c:v>
                </c:pt>
              </c:numCache>
            </c:numRef>
          </c:cat>
          <c:val>
            <c:numRef>
              <c:f>Planilha1!$B$2:$B$21</c:f>
              <c:numCache>
                <c:formatCode>General</c:formatCode>
                <c:ptCount val="20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3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3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C-4D18-841D-872E641AA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75820383"/>
        <c:axId val="1375821215"/>
      </c:barChart>
      <c:catAx>
        <c:axId val="13758203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Exo 2" panose="020B0604020202020204" charset="0"/>
                    <a:ea typeface="+mn-ea"/>
                    <a:cs typeface="+mn-cs"/>
                  </a:defRPr>
                </a:pPr>
                <a:r>
                  <a:rPr lang="pt-BR" sz="1100">
                    <a:solidFill>
                      <a:schemeClr val="bg1"/>
                    </a:solidFill>
                    <a:latin typeface="Exo 2" panose="020B0604020202020204" charset="0"/>
                  </a:rPr>
                  <a:t>Semanas Letivas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Exo 2" panose="020B0604020202020204" charset="0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  <c:crossAx val="1375821215"/>
        <c:crosses val="autoZero"/>
        <c:auto val="1"/>
        <c:lblAlgn val="ctr"/>
        <c:lblOffset val="100"/>
        <c:noMultiLvlLbl val="0"/>
      </c:catAx>
      <c:valAx>
        <c:axId val="137582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Exo 2" panose="020B0604020202020204" charset="0"/>
                    <a:ea typeface="+mn-ea"/>
                    <a:cs typeface="+mn-cs"/>
                  </a:defRPr>
                </a:pPr>
                <a:r>
                  <a:rPr lang="pt-BR" sz="1100">
                    <a:solidFill>
                      <a:schemeClr val="bg1"/>
                    </a:solidFill>
                    <a:latin typeface="Exo 2" panose="020B0604020202020204" charset="0"/>
                  </a:rPr>
                  <a:t>Incidências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Exo 2" panose="020B0604020202020204" charset="0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  <c:crossAx val="137582038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Planilha1!$A$1</c:f>
              <c:strCache>
                <c:ptCount val="1"/>
                <c:pt idx="0">
                  <c:v>Previsão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val>
            <c:numRef>
              <c:f>Planilha1!$A$2:$A$39</c:f>
              <c:numCache>
                <c:formatCode>#,##0</c:formatCode>
                <c:ptCount val="19"/>
                <c:pt idx="0">
                  <c:v>335</c:v>
                </c:pt>
                <c:pt idx="1">
                  <c:v>411</c:v>
                </c:pt>
                <c:pt idx="2">
                  <c:v>418</c:v>
                </c:pt>
                <c:pt idx="3">
                  <c:v>411</c:v>
                </c:pt>
                <c:pt idx="4">
                  <c:v>365</c:v>
                </c:pt>
                <c:pt idx="5">
                  <c:v>380</c:v>
                </c:pt>
                <c:pt idx="6">
                  <c:v>347</c:v>
                </c:pt>
                <c:pt idx="7">
                  <c:v>132</c:v>
                </c:pt>
                <c:pt idx="8">
                  <c:v>398</c:v>
                </c:pt>
                <c:pt idx="9">
                  <c:v>389</c:v>
                </c:pt>
                <c:pt idx="10">
                  <c:v>421</c:v>
                </c:pt>
                <c:pt idx="11">
                  <c:v>412</c:v>
                </c:pt>
                <c:pt idx="12">
                  <c:v>388</c:v>
                </c:pt>
                <c:pt idx="13">
                  <c:v>408</c:v>
                </c:pt>
                <c:pt idx="14">
                  <c:v>131</c:v>
                </c:pt>
                <c:pt idx="15">
                  <c:v>195</c:v>
                </c:pt>
                <c:pt idx="16">
                  <c:v>449</c:v>
                </c:pt>
                <c:pt idx="17">
                  <c:v>383</c:v>
                </c:pt>
                <c:pt idx="18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3D-4712-8965-822AC052C35D}"/>
            </c:ext>
          </c:extLst>
        </c:ser>
        <c:ser>
          <c:idx val="1"/>
          <c:order val="1"/>
          <c:tx>
            <c:strRef>
              <c:f>Planilha1!$B$1</c:f>
              <c:strCache>
                <c:ptCount val="1"/>
                <c:pt idx="0">
                  <c:v>Real</c:v>
                </c:pt>
              </c:strCache>
            </c:strRef>
          </c:tx>
          <c:spPr>
            <a:ln w="158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val>
            <c:numRef>
              <c:f>Planilha1!$B$2:$B$39</c:f>
              <c:numCache>
                <c:formatCode>General</c:formatCode>
                <c:ptCount val="19"/>
                <c:pt idx="0">
                  <c:v>382</c:v>
                </c:pt>
                <c:pt idx="1">
                  <c:v>356</c:v>
                </c:pt>
                <c:pt idx="2">
                  <c:v>376</c:v>
                </c:pt>
                <c:pt idx="3">
                  <c:v>395</c:v>
                </c:pt>
                <c:pt idx="4">
                  <c:v>255</c:v>
                </c:pt>
                <c:pt idx="5">
                  <c:v>378</c:v>
                </c:pt>
                <c:pt idx="6">
                  <c:v>357</c:v>
                </c:pt>
                <c:pt idx="7">
                  <c:v>66</c:v>
                </c:pt>
                <c:pt idx="8">
                  <c:v>330</c:v>
                </c:pt>
                <c:pt idx="9">
                  <c:v>351</c:v>
                </c:pt>
                <c:pt idx="10">
                  <c:v>395</c:v>
                </c:pt>
                <c:pt idx="11">
                  <c:v>385</c:v>
                </c:pt>
                <c:pt idx="12">
                  <c:v>395</c:v>
                </c:pt>
                <c:pt idx="13">
                  <c:v>401</c:v>
                </c:pt>
                <c:pt idx="14">
                  <c:v>64</c:v>
                </c:pt>
                <c:pt idx="15">
                  <c:v>40</c:v>
                </c:pt>
                <c:pt idx="16">
                  <c:v>422</c:v>
                </c:pt>
                <c:pt idx="17">
                  <c:v>380</c:v>
                </c:pt>
                <c:pt idx="18">
                  <c:v>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3D-4712-8965-822AC052C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0748352"/>
        <c:axId val="1510756256"/>
      </c:lineChart>
      <c:catAx>
        <c:axId val="151074835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2">
                  <a:lumMod val="50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1510756256"/>
        <c:crosses val="autoZero"/>
        <c:auto val="1"/>
        <c:lblAlgn val="ctr"/>
        <c:lblOffset val="100"/>
        <c:noMultiLvlLbl val="0"/>
      </c:catAx>
      <c:valAx>
        <c:axId val="151075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  <c:crossAx val="151074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Exo 2" panose="020B060402020202020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617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91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8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16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562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2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8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118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3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5" r:id="rId11"/>
    <p:sldLayoutId id="2147483668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9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42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13.png"/><Relationship Id="rId10" Type="http://schemas.openxmlformats.org/officeDocument/2006/relationships/image" Target="../media/image11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50000"/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37;p28"/>
          <p:cNvSpPr txBox="1">
            <a:spLocks noGrp="1"/>
          </p:cNvSpPr>
          <p:nvPr>
            <p:ph type="ctrTitle"/>
          </p:nvPr>
        </p:nvSpPr>
        <p:spPr>
          <a:xfrm>
            <a:off x="134727" y="130628"/>
            <a:ext cx="6727628" cy="2572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pt-BR" sz="3200" dirty="0"/>
              <a:t>Estudo do algoritmo de aprendizado de máquina </a:t>
            </a:r>
            <a:r>
              <a:rPr lang="pt-BR" sz="3200" i="1" dirty="0" err="1"/>
              <a:t>Support</a:t>
            </a:r>
            <a:r>
              <a:rPr lang="pt-BR" sz="3200" i="1" dirty="0"/>
              <a:t> Vector </a:t>
            </a:r>
            <a:r>
              <a:rPr lang="pt-BR" sz="3200" i="1" dirty="0" err="1"/>
              <a:t>Regression</a:t>
            </a:r>
            <a:r>
              <a:rPr lang="pt-BR" sz="3200" i="1" dirty="0"/>
              <a:t> </a:t>
            </a:r>
            <a:r>
              <a:rPr lang="pt-BR" sz="3200" dirty="0"/>
              <a:t>(SVR)</a:t>
            </a:r>
            <a:r>
              <a:rPr lang="pt-BR" sz="3200" i="1" dirty="0"/>
              <a:t> </a:t>
            </a:r>
            <a:r>
              <a:rPr lang="pt-BR" sz="3200" dirty="0"/>
              <a:t>como ferramenta de apoio na gestão de refeitórios</a:t>
            </a:r>
          </a:p>
        </p:txBody>
      </p:sp>
      <p:cxnSp>
        <p:nvCxnSpPr>
          <p:cNvPr id="43" name="Google Shape;138;p28"/>
          <p:cNvCxnSpPr/>
          <p:nvPr/>
        </p:nvCxnSpPr>
        <p:spPr>
          <a:xfrm>
            <a:off x="7844118" y="4375833"/>
            <a:ext cx="12998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64;p13"/>
          <p:cNvSpPr txBox="1">
            <a:spLocks/>
          </p:cNvSpPr>
          <p:nvPr/>
        </p:nvSpPr>
        <p:spPr>
          <a:xfrm>
            <a:off x="6362701" y="3060516"/>
            <a:ext cx="2781299" cy="10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sz="1800" kern="0" dirty="0">
                <a:solidFill>
                  <a:srgbClr val="434343"/>
                </a:solidFill>
                <a:latin typeface="Exo 2" panose="020B0604020202020204" charset="0"/>
              </a:rPr>
              <a:t>Alunos:</a:t>
            </a:r>
          </a:p>
          <a:p>
            <a:pPr defTabSz="914400"/>
            <a:r>
              <a:rPr lang="pt-BR" sz="1800" b="0" kern="0" dirty="0">
                <a:solidFill>
                  <a:srgbClr val="434343"/>
                </a:solidFill>
                <a:latin typeface="Exo 2" panose="020B0604020202020204" charset="0"/>
              </a:rPr>
              <a:t>Igor Martins</a:t>
            </a:r>
          </a:p>
          <a:p>
            <a:pPr defTabSz="914400"/>
            <a:r>
              <a:rPr lang="pt-BR" sz="1800" b="0" kern="0" dirty="0">
                <a:solidFill>
                  <a:srgbClr val="434343"/>
                </a:solidFill>
                <a:latin typeface="Exo 2" panose="020B0604020202020204" charset="0"/>
              </a:rPr>
              <a:t>Lucas Silva</a:t>
            </a:r>
          </a:p>
          <a:p>
            <a:pPr defTabSz="914400"/>
            <a:r>
              <a:rPr lang="pt-BR" sz="1800" b="0" kern="0" dirty="0">
                <a:solidFill>
                  <a:srgbClr val="434343"/>
                </a:solidFill>
                <a:latin typeface="Exo 2" panose="020B0604020202020204" charset="0"/>
              </a:rPr>
              <a:t>Renan Dias</a:t>
            </a:r>
          </a:p>
        </p:txBody>
      </p:sp>
      <p:sp>
        <p:nvSpPr>
          <p:cNvPr id="47" name="Google Shape;464;p13"/>
          <p:cNvSpPr txBox="1">
            <a:spLocks/>
          </p:cNvSpPr>
          <p:nvPr/>
        </p:nvSpPr>
        <p:spPr>
          <a:xfrm>
            <a:off x="6362700" y="4572616"/>
            <a:ext cx="2781299" cy="57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 defTabSz="914400">
              <a:buClr>
                <a:srgbClr val="FFFFFF"/>
              </a:buClr>
              <a:buSzPts val="4800"/>
              <a:buFont typeface="Oswald"/>
              <a:buNone/>
              <a:defRPr sz="1800" b="1" kern="0">
                <a:solidFill>
                  <a:srgbClr val="434343"/>
                </a:solidFill>
                <a:latin typeface="Exo 2" panose="020B0604020202020204" charset="0"/>
                <a:ea typeface="Oswald"/>
                <a:cs typeface="Oswald"/>
              </a:defRPr>
            </a:lvl1pPr>
            <a:lvl2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2pPr>
            <a:lvl3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3pPr>
            <a:lvl4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4pPr>
            <a:lvl5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5pPr>
            <a:lvl6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6pPr>
            <a:lvl7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7pPr>
            <a:lvl8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8pPr>
            <a:lvl9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9pPr>
          </a:lstStyle>
          <a:p>
            <a:r>
              <a:rPr lang="pt-BR" dirty="0"/>
              <a:t>Orientador:</a:t>
            </a:r>
          </a:p>
          <a:p>
            <a:r>
              <a:rPr lang="pt-BR" b="0" dirty="0"/>
              <a:t>Gabriel Lara Baptista</a:t>
            </a:r>
          </a:p>
        </p:txBody>
      </p:sp>
    </p:spTree>
    <p:extLst>
      <p:ext uri="{BB962C8B-B14F-4D97-AF65-F5344CB8AC3E}">
        <p14:creationId xmlns:p14="http://schemas.microsoft.com/office/powerpoint/2010/main" val="30087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0;p33"/>
          <p:cNvSpPr/>
          <p:nvPr/>
        </p:nvSpPr>
        <p:spPr>
          <a:xfrm>
            <a:off x="1865139" y="2919568"/>
            <a:ext cx="1805560" cy="117392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TECNOLOGIAS</a:t>
            </a:r>
            <a:endParaRPr sz="32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77" y="2236870"/>
            <a:ext cx="1765249" cy="63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13"/>
          <a:stretch/>
        </p:blipFill>
        <p:spPr>
          <a:xfrm>
            <a:off x="2168605" y="4098356"/>
            <a:ext cx="1198628" cy="41419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9" y="3183070"/>
            <a:ext cx="1558764" cy="63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30" y="4148254"/>
            <a:ext cx="1591542" cy="631022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235131" y="1067569"/>
            <a:ext cx="86737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Foram utilizadas as principais bibliotecas </a:t>
            </a:r>
            <a:r>
              <a:rPr lang="pt-BR" sz="2000" dirty="0" err="1" smtClean="0">
                <a:solidFill>
                  <a:srgbClr val="434343"/>
                </a:solidFill>
                <a:latin typeface="Exo 2" panose="020B0604020202020204" charset="0"/>
              </a:rPr>
              <a:t>python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 no desenvolvimento da pesquisa e construção do modelo, aplicando técnicas como </a:t>
            </a:r>
            <a:r>
              <a:rPr lang="pt-BR" sz="2000" i="1" dirty="0" smtClean="0">
                <a:solidFill>
                  <a:srgbClr val="434343"/>
                </a:solidFill>
                <a:latin typeface="Exo 2" panose="020B0604020202020204" charset="0"/>
              </a:rPr>
              <a:t>Grid </a:t>
            </a:r>
            <a:r>
              <a:rPr lang="pt-BR" sz="2000" i="1" dirty="0" err="1" smtClean="0">
                <a:solidFill>
                  <a:srgbClr val="434343"/>
                </a:solidFill>
                <a:latin typeface="Exo 2" panose="020B0604020202020204" charset="0"/>
              </a:rPr>
              <a:t>Search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, </a:t>
            </a:r>
            <a:r>
              <a:rPr lang="pt-BR" sz="2000" i="1" dirty="0" smtClean="0">
                <a:solidFill>
                  <a:srgbClr val="434343"/>
                </a:solidFill>
                <a:latin typeface="Exo 2" panose="020B0604020202020204" charset="0"/>
              </a:rPr>
              <a:t>K-</a:t>
            </a:r>
            <a:r>
              <a:rPr lang="pt-BR" sz="2000" i="1" dirty="0" err="1" smtClean="0">
                <a:solidFill>
                  <a:srgbClr val="434343"/>
                </a:solidFill>
                <a:latin typeface="Exo 2" panose="020B0604020202020204" charset="0"/>
              </a:rPr>
              <a:t>fold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 entre outras.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30" name="Google Shape;199;p33"/>
          <p:cNvSpPr/>
          <p:nvPr/>
        </p:nvSpPr>
        <p:spPr>
          <a:xfrm>
            <a:off x="5874472" y="2132815"/>
            <a:ext cx="2090058" cy="83811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99;p33"/>
          <p:cNvSpPr/>
          <p:nvPr/>
        </p:nvSpPr>
        <p:spPr>
          <a:xfrm>
            <a:off x="5874472" y="3079015"/>
            <a:ext cx="2090058" cy="83811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99;p33"/>
          <p:cNvSpPr/>
          <p:nvPr/>
        </p:nvSpPr>
        <p:spPr>
          <a:xfrm>
            <a:off x="5874472" y="4044710"/>
            <a:ext cx="2090058" cy="83811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66"/>
          <a:stretch/>
        </p:blipFill>
        <p:spPr>
          <a:xfrm>
            <a:off x="2168605" y="3095934"/>
            <a:ext cx="1198628" cy="821191"/>
          </a:xfrm>
          <a:prstGeom prst="rect">
            <a:avLst/>
          </a:prstGeom>
        </p:spPr>
      </p:pic>
      <p:cxnSp>
        <p:nvCxnSpPr>
          <p:cNvPr id="35" name="Conector reto 34"/>
          <p:cNvCxnSpPr/>
          <p:nvPr/>
        </p:nvCxnSpPr>
        <p:spPr>
          <a:xfrm>
            <a:off x="4734925" y="3498070"/>
            <a:ext cx="1020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734925" y="2551870"/>
            <a:ext cx="1020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>
            <a:off x="4734925" y="4463765"/>
            <a:ext cx="1020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/>
          <p:cNvCxnSpPr/>
          <p:nvPr/>
        </p:nvCxnSpPr>
        <p:spPr>
          <a:xfrm>
            <a:off x="4734925" y="2551870"/>
            <a:ext cx="0" cy="191189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>
            <a:off x="3813175" y="3498070"/>
            <a:ext cx="773581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42"/>
          <p:cNvCxnSpPr/>
          <p:nvPr/>
        </p:nvCxnSpPr>
        <p:spPr>
          <a:xfrm flipH="1">
            <a:off x="1619794" y="3351380"/>
            <a:ext cx="28388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tângulo 2"/>
          <p:cNvSpPr/>
          <p:nvPr/>
        </p:nvSpPr>
        <p:spPr>
          <a:xfrm>
            <a:off x="219672" y="889167"/>
            <a:ext cx="435232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Quase </a:t>
            </a:r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todos os serviços de fornecimento de comida se baseiam na intuição dos gestores para estimar a quantidade de comida que deve ser produzida, isso pode levar a superestimação do número de refeições.</a:t>
            </a:r>
          </a:p>
          <a:p>
            <a:pPr algn="r"/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PEREIRA, Diogo Xavier Ribeiro, 2018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.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C1E8BB-36F4-4AD7-93C1-C72A16BD3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54" t="4800"/>
          <a:stretch/>
        </p:blipFill>
        <p:spPr>
          <a:xfrm flipH="1">
            <a:off x="5321162" y="1"/>
            <a:ext cx="3822837" cy="5143500"/>
          </a:xfrm>
          <a:prstGeom prst="rect">
            <a:avLst/>
          </a:prstGeom>
        </p:spPr>
      </p:pic>
      <p:sp>
        <p:nvSpPr>
          <p:cNvPr id="13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ARGUMENTOS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86047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/>
          </p:nvPr>
        </p:nvSpPr>
        <p:spPr>
          <a:xfrm>
            <a:off x="1964850" y="14070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METODOLOGIA</a:t>
            </a:r>
            <a:endParaRPr sz="3200" dirty="0"/>
          </a:p>
        </p:txBody>
      </p:sp>
      <p:sp>
        <p:nvSpPr>
          <p:cNvPr id="441" name="Google Shape;441;p47"/>
          <p:cNvSpPr/>
          <p:nvPr/>
        </p:nvSpPr>
        <p:spPr>
          <a:xfrm>
            <a:off x="943040" y="1152627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7"/>
          <p:cNvSpPr txBox="1"/>
          <p:nvPr/>
        </p:nvSpPr>
        <p:spPr>
          <a:xfrm>
            <a:off x="788923" y="1140198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1</a:t>
            </a:r>
          </a:p>
        </p:txBody>
      </p:sp>
      <p:sp>
        <p:nvSpPr>
          <p:cNvPr id="2" name="Retângulo 1"/>
          <p:cNvSpPr/>
          <p:nvPr/>
        </p:nvSpPr>
        <p:spPr>
          <a:xfrm>
            <a:off x="1423506" y="1104669"/>
            <a:ext cx="19902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Obtenção e análise dos dados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31" name="Google Shape;441;p47"/>
          <p:cNvSpPr/>
          <p:nvPr/>
        </p:nvSpPr>
        <p:spPr>
          <a:xfrm>
            <a:off x="1416969" y="1985785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7;p47"/>
          <p:cNvSpPr txBox="1"/>
          <p:nvPr/>
        </p:nvSpPr>
        <p:spPr>
          <a:xfrm>
            <a:off x="1262852" y="1973356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1897435" y="1937827"/>
            <a:ext cx="1960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Estudo de correlação das variáveis e inspeção visual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34" name="Google Shape;441;p47"/>
          <p:cNvSpPr/>
          <p:nvPr/>
        </p:nvSpPr>
        <p:spPr>
          <a:xfrm>
            <a:off x="943040" y="2839317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7;p47"/>
          <p:cNvSpPr txBox="1"/>
          <p:nvPr/>
        </p:nvSpPr>
        <p:spPr>
          <a:xfrm>
            <a:off x="788923" y="2826888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423506" y="2791359"/>
            <a:ext cx="1960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Escolha de algoritmo adequado aos dados (SVR)</a:t>
            </a:r>
          </a:p>
        </p:txBody>
      </p:sp>
      <p:sp>
        <p:nvSpPr>
          <p:cNvPr id="37" name="Google Shape;441;p47"/>
          <p:cNvSpPr/>
          <p:nvPr/>
        </p:nvSpPr>
        <p:spPr>
          <a:xfrm>
            <a:off x="1416969" y="3728378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57;p47"/>
          <p:cNvSpPr txBox="1"/>
          <p:nvPr/>
        </p:nvSpPr>
        <p:spPr>
          <a:xfrm>
            <a:off x="1262852" y="3715949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1897435" y="3680420"/>
            <a:ext cx="1960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Criação de modelo</a:t>
            </a:r>
          </a:p>
        </p:txBody>
      </p:sp>
      <p:sp>
        <p:nvSpPr>
          <p:cNvPr id="43" name="Google Shape;441;p47"/>
          <p:cNvSpPr/>
          <p:nvPr/>
        </p:nvSpPr>
        <p:spPr>
          <a:xfrm>
            <a:off x="5210918" y="2023770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57;p47"/>
          <p:cNvSpPr txBox="1"/>
          <p:nvPr/>
        </p:nvSpPr>
        <p:spPr>
          <a:xfrm>
            <a:off x="5056801" y="2011341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6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5691384" y="1975812"/>
            <a:ext cx="1960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Treinamento e aplicação do modelo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46" name="Google Shape;441;p47"/>
          <p:cNvSpPr/>
          <p:nvPr/>
        </p:nvSpPr>
        <p:spPr>
          <a:xfrm>
            <a:off x="4709601" y="1200585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57;p47"/>
          <p:cNvSpPr txBox="1"/>
          <p:nvPr/>
        </p:nvSpPr>
        <p:spPr>
          <a:xfrm>
            <a:off x="4555484" y="1188156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5</a:t>
            </a:r>
          </a:p>
        </p:txBody>
      </p:sp>
      <p:sp>
        <p:nvSpPr>
          <p:cNvPr id="48" name="Retângulo 47"/>
          <p:cNvSpPr/>
          <p:nvPr/>
        </p:nvSpPr>
        <p:spPr>
          <a:xfrm>
            <a:off x="5190067" y="1152627"/>
            <a:ext cx="1960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Grid </a:t>
            </a:r>
            <a:r>
              <a:rPr lang="pt-BR" dirty="0" err="1" smtClean="0">
                <a:solidFill>
                  <a:srgbClr val="434343"/>
                </a:solidFill>
                <a:latin typeface="Exo 2" panose="020B0604020202020204" charset="0"/>
              </a:rPr>
              <a:t>Search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para determinar os </a:t>
            </a:r>
            <a:r>
              <a:rPr lang="pt-BR" dirty="0" err="1" smtClean="0">
                <a:solidFill>
                  <a:srgbClr val="434343"/>
                </a:solidFill>
                <a:latin typeface="Exo 2" panose="020B0604020202020204" charset="0"/>
              </a:rPr>
              <a:t>hiperparâmetros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49" name="Google Shape;441;p47"/>
          <p:cNvSpPr/>
          <p:nvPr/>
        </p:nvSpPr>
        <p:spPr>
          <a:xfrm>
            <a:off x="4709601" y="2886727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57;p47"/>
          <p:cNvSpPr txBox="1"/>
          <p:nvPr/>
        </p:nvSpPr>
        <p:spPr>
          <a:xfrm>
            <a:off x="4555484" y="2874298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7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190067" y="2838769"/>
            <a:ext cx="1960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Otimização das variáveis e </a:t>
            </a:r>
            <a:r>
              <a:rPr lang="pt-BR" dirty="0" err="1" smtClean="0">
                <a:solidFill>
                  <a:srgbClr val="434343"/>
                </a:solidFill>
                <a:latin typeface="Exo 2" panose="020B0604020202020204" charset="0"/>
              </a:rPr>
              <a:t>hiperparâmetros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52" name="Google Shape;441;p47"/>
          <p:cNvSpPr/>
          <p:nvPr/>
        </p:nvSpPr>
        <p:spPr>
          <a:xfrm>
            <a:off x="5210918" y="3774545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57;p47"/>
          <p:cNvSpPr txBox="1"/>
          <p:nvPr/>
        </p:nvSpPr>
        <p:spPr>
          <a:xfrm>
            <a:off x="5056801" y="3762116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8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5691384" y="3726587"/>
            <a:ext cx="1960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Avaliação dos resultados obtidos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ctrTitle"/>
          </p:nvPr>
        </p:nvSpPr>
        <p:spPr>
          <a:xfrm>
            <a:off x="1973043" y="14273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BASE DE DADOS DE TESTE</a:t>
            </a:r>
            <a:endParaRPr sz="3200" dirty="0"/>
          </a:p>
        </p:txBody>
      </p:sp>
      <p:sp>
        <p:nvSpPr>
          <p:cNvPr id="233" name="Google Shape;233;p36"/>
          <p:cNvSpPr txBox="1"/>
          <p:nvPr/>
        </p:nvSpPr>
        <p:spPr>
          <a:xfrm>
            <a:off x="5395064" y="2061206"/>
            <a:ext cx="2599404" cy="208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434343"/>
                </a:solidFill>
                <a:latin typeface="Exo 2" panose="020B0604020202020204" charset="0"/>
                <a:ea typeface="Roboto Condensed Light"/>
                <a:cs typeface="Roboto Condensed Light"/>
                <a:sym typeface="Roboto Condensed Light"/>
              </a:rPr>
              <a:t>A base de dados foi dividida de maneira aleatória em 80% dos dados para treino e o restante para testes.</a:t>
            </a:r>
            <a:endParaRPr sz="2000" dirty="0">
              <a:solidFill>
                <a:srgbClr val="434343"/>
              </a:solidFill>
              <a:latin typeface="Exo 2" panose="020B0604020202020204" charset="0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35" name="Google Shape;235;p36"/>
          <p:cNvCxnSpPr/>
          <p:nvPr/>
        </p:nvCxnSpPr>
        <p:spPr>
          <a:xfrm>
            <a:off x="5094243" y="2061206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36"/>
          <p:cNvSpPr/>
          <p:nvPr/>
        </p:nvSpPr>
        <p:spPr>
          <a:xfrm>
            <a:off x="239215" y="1062858"/>
            <a:ext cx="5138056" cy="3419532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0966082"/>
              </p:ext>
            </p:extLst>
          </p:nvPr>
        </p:nvGraphicFramePr>
        <p:xfrm>
          <a:off x="522243" y="14010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235;p36"/>
          <p:cNvCxnSpPr/>
          <p:nvPr/>
        </p:nvCxnSpPr>
        <p:spPr>
          <a:xfrm flipH="1">
            <a:off x="1021569" y="2129377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236;p36"/>
          <p:cNvSpPr/>
          <p:nvPr/>
        </p:nvSpPr>
        <p:spPr>
          <a:xfrm flipH="1">
            <a:off x="3114669" y="1440452"/>
            <a:ext cx="5753103" cy="271462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18372"/>
              </p:ext>
            </p:extLst>
          </p:nvPr>
        </p:nvGraphicFramePr>
        <p:xfrm>
          <a:off x="3365792" y="1616664"/>
          <a:ext cx="5206999" cy="2263775"/>
        </p:xfrm>
        <a:graphic>
          <a:graphicData uri="http://schemas.openxmlformats.org/drawingml/2006/table">
            <a:tbl>
              <a:tblPr/>
              <a:tblGrid>
                <a:gridCol w="1585566">
                  <a:extLst>
                    <a:ext uri="{9D8B030D-6E8A-4147-A177-3AD203B41FA5}">
                      <a16:colId xmlns:a16="http://schemas.microsoft.com/office/drawing/2014/main" val="3198901424"/>
                    </a:ext>
                  </a:extLst>
                </a:gridCol>
                <a:gridCol w="713505">
                  <a:extLst>
                    <a:ext uri="{9D8B030D-6E8A-4147-A177-3AD203B41FA5}">
                      <a16:colId xmlns:a16="http://schemas.microsoft.com/office/drawing/2014/main" val="441446319"/>
                    </a:ext>
                  </a:extLst>
                </a:gridCol>
                <a:gridCol w="608857">
                  <a:extLst>
                    <a:ext uri="{9D8B030D-6E8A-4147-A177-3AD203B41FA5}">
                      <a16:colId xmlns:a16="http://schemas.microsoft.com/office/drawing/2014/main" val="347570"/>
                    </a:ext>
                  </a:extLst>
                </a:gridCol>
                <a:gridCol w="1585566">
                  <a:extLst>
                    <a:ext uri="{9D8B030D-6E8A-4147-A177-3AD203B41FA5}">
                      <a16:colId xmlns:a16="http://schemas.microsoft.com/office/drawing/2014/main" val="685323823"/>
                    </a:ext>
                  </a:extLst>
                </a:gridCol>
                <a:gridCol w="713505">
                  <a:extLst>
                    <a:ext uri="{9D8B030D-6E8A-4147-A177-3AD203B41FA5}">
                      <a16:colId xmlns:a16="http://schemas.microsoft.com/office/drawing/2014/main" val="3826169111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SPEARMAN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PEARSON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48512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refeições na janta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1.000.000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D3F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refeições na janta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1.000.000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D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1153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0,316881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F2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0,145479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03288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0,147125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0,128838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0653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precipitação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0,069057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precipitação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0,015848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71057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de chuva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-0,023394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D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de chuva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0,009228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01509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da semana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-0,075042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temperatura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-0,049309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9344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temperatura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-0,131871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9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da semana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-0,050358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3016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bimestre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-0,372431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E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-0,508962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5708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semana letiva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-0,395612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bimestre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-0,511588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34817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-0,397197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semana letiva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-0,514314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349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0" y="2129377"/>
            <a:ext cx="31146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</a:rPr>
              <a:t>O estudo de correlação das variáveis não demonstra nenhuma correlação muito 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</a:rPr>
              <a:t>forte</a:t>
            </a:r>
            <a:endParaRPr lang="pt-BR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</a:endParaRPr>
          </a:p>
        </p:txBody>
      </p:sp>
      <p:sp>
        <p:nvSpPr>
          <p:cNvPr id="37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RESULTADOS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235;p36"/>
          <p:cNvCxnSpPr/>
          <p:nvPr/>
        </p:nvCxnSpPr>
        <p:spPr>
          <a:xfrm>
            <a:off x="269966" y="1435919"/>
            <a:ext cx="2433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375;p41"/>
          <p:cNvSpPr/>
          <p:nvPr/>
        </p:nvSpPr>
        <p:spPr>
          <a:xfrm rot="5400000">
            <a:off x="3548323" y="107071"/>
            <a:ext cx="3790128" cy="5572426"/>
          </a:xfrm>
          <a:prstGeom prst="snip1Rect">
            <a:avLst>
              <a:gd name="adj" fmla="val 16667"/>
            </a:avLst>
          </a:prstGeom>
          <a:solidFill>
            <a:srgbClr val="E4E4E4"/>
          </a:solidFill>
          <a:ln w="952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Agrupar 42"/>
          <p:cNvGrpSpPr/>
          <p:nvPr/>
        </p:nvGrpSpPr>
        <p:grpSpPr>
          <a:xfrm>
            <a:off x="2703894" y="1012508"/>
            <a:ext cx="5138253" cy="3518119"/>
            <a:chOff x="0" y="6301"/>
            <a:chExt cx="6893257" cy="4653964"/>
          </a:xfrm>
        </p:grpSpPr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301"/>
              <a:ext cx="2305050" cy="155829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927" y="7951"/>
              <a:ext cx="2305050" cy="1554480"/>
            </a:xfrm>
            <a:prstGeom prst="rect">
              <a:avLst/>
            </a:prstGeom>
          </p:spPr>
        </p:pic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7903" y="7951"/>
              <a:ext cx="2305050" cy="1554480"/>
            </a:xfrm>
            <a:prstGeom prst="rect">
              <a:avLst/>
            </a:prstGeom>
          </p:spPr>
        </p:pic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558455"/>
              <a:ext cx="2305050" cy="1554480"/>
            </a:xfrm>
            <a:prstGeom prst="rect">
              <a:avLst/>
            </a:prstGeom>
          </p:spPr>
        </p:pic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2025" y="1558455"/>
              <a:ext cx="2305050" cy="1554480"/>
            </a:xfrm>
            <a:prstGeom prst="rect">
              <a:avLst/>
            </a:prstGeom>
          </p:spPr>
        </p:pic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9952" y="1558455"/>
              <a:ext cx="2313305" cy="1552575"/>
            </a:xfrm>
            <a:prstGeom prst="rect">
              <a:avLst/>
            </a:prstGeom>
          </p:spPr>
        </p:pic>
        <p:pic>
          <p:nvPicPr>
            <p:cNvPr id="50" name="Imagem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01008"/>
              <a:ext cx="2306320" cy="1557020"/>
            </a:xfrm>
            <a:prstGeom prst="rect">
              <a:avLst/>
            </a:prstGeom>
          </p:spPr>
        </p:pic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952" y="3101008"/>
              <a:ext cx="2313305" cy="1555750"/>
            </a:xfrm>
            <a:prstGeom prst="rect">
              <a:avLst/>
            </a:prstGeom>
          </p:spPr>
        </p:pic>
        <p:pic>
          <p:nvPicPr>
            <p:cNvPr id="52" name="Imagem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976" y="3108960"/>
              <a:ext cx="2306320" cy="1551305"/>
            </a:xfrm>
            <a:prstGeom prst="rect">
              <a:avLst/>
            </a:prstGeom>
          </p:spPr>
        </p:pic>
      </p:grpSp>
      <p:sp>
        <p:nvSpPr>
          <p:cNvPr id="22" name="Retângulo 21"/>
          <p:cNvSpPr/>
          <p:nvPr/>
        </p:nvSpPr>
        <p:spPr>
          <a:xfrm>
            <a:off x="-6832" y="1449946"/>
            <a:ext cx="26640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</a:rPr>
              <a:t>Mas analisando visualmente é possível encontrar padrões em algumas variáveis</a:t>
            </a:r>
            <a:endParaRPr lang="pt-BR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</a:endParaRPr>
          </a:p>
        </p:txBody>
      </p:sp>
      <p:sp>
        <p:nvSpPr>
          <p:cNvPr id="60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RESULTADOS</a:t>
            </a:r>
            <a:endParaRPr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12" b="96970" l="2048" r="986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91" y="716692"/>
            <a:ext cx="2155263" cy="1668406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12" b="96970" l="2048" r="986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77" y="2987644"/>
            <a:ext cx="2346235" cy="181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6;p36"/>
          <p:cNvSpPr/>
          <p:nvPr/>
        </p:nvSpPr>
        <p:spPr>
          <a:xfrm>
            <a:off x="1067889" y="936529"/>
            <a:ext cx="7476036" cy="24899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902429"/>
              </p:ext>
            </p:extLst>
          </p:nvPr>
        </p:nvGraphicFramePr>
        <p:xfrm>
          <a:off x="1409700" y="936529"/>
          <a:ext cx="6735155" cy="242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tângulo 8"/>
          <p:cNvSpPr/>
          <p:nvPr/>
        </p:nvSpPr>
        <p:spPr>
          <a:xfrm>
            <a:off x="1067889" y="3491149"/>
            <a:ext cx="73903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O 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coeficiente de determinação, </a:t>
            </a:r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R²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, </a:t>
            </a:r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expressa 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a quantidade de variância do modelo, e </a:t>
            </a:r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no 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melhor teste </a:t>
            </a:r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executado, 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o algoritmo gerou um coeficiente de determinação de 0.54</a:t>
            </a:r>
          </a:p>
        </p:txBody>
      </p:sp>
      <p:sp>
        <p:nvSpPr>
          <p:cNvPr id="24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RESULTADOS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375;p41"/>
          <p:cNvSpPr/>
          <p:nvPr/>
        </p:nvSpPr>
        <p:spPr>
          <a:xfrm rot="16200000" flipV="1">
            <a:off x="3499664" y="1736300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75;p41"/>
          <p:cNvSpPr/>
          <p:nvPr/>
        </p:nvSpPr>
        <p:spPr>
          <a:xfrm rot="5400000" flipH="1" flipV="1">
            <a:off x="2618273" y="1736422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Retângulo 37"/>
          <p:cNvSpPr/>
          <p:nvPr/>
        </p:nvSpPr>
        <p:spPr>
          <a:xfrm>
            <a:off x="2531977" y="2582132"/>
            <a:ext cx="1762785" cy="23556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375;p41"/>
          <p:cNvSpPr/>
          <p:nvPr/>
        </p:nvSpPr>
        <p:spPr>
          <a:xfrm rot="5400000">
            <a:off x="8114126" y="2073767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75;p41"/>
          <p:cNvSpPr/>
          <p:nvPr/>
        </p:nvSpPr>
        <p:spPr>
          <a:xfrm rot="16200000" flipH="1">
            <a:off x="7232735" y="2073889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5;p41"/>
          <p:cNvSpPr/>
          <p:nvPr/>
        </p:nvSpPr>
        <p:spPr>
          <a:xfrm rot="5400000">
            <a:off x="8118441" y="2912979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5;p41"/>
          <p:cNvSpPr/>
          <p:nvPr/>
        </p:nvSpPr>
        <p:spPr>
          <a:xfrm rot="16200000" flipH="1">
            <a:off x="7237049" y="2912979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75;p41"/>
          <p:cNvSpPr/>
          <p:nvPr/>
        </p:nvSpPr>
        <p:spPr>
          <a:xfrm rot="5400000">
            <a:off x="8118443" y="1243103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5;p41"/>
          <p:cNvSpPr/>
          <p:nvPr/>
        </p:nvSpPr>
        <p:spPr>
          <a:xfrm rot="16200000" flipH="1">
            <a:off x="7237051" y="1243103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5;p30"/>
          <p:cNvSpPr txBox="1">
            <a:spLocks/>
          </p:cNvSpPr>
          <p:nvPr/>
        </p:nvSpPr>
        <p:spPr>
          <a:xfrm>
            <a:off x="8101960" y="1459809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Exo 2" panose="020B0604020202020204" charset="0"/>
              </a:rPr>
              <a:t>189</a:t>
            </a:r>
            <a:endParaRPr lang="pt-BR" sz="2000" b="1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sp>
        <p:nvSpPr>
          <p:cNvPr id="12" name="Google Shape;165;p30"/>
          <p:cNvSpPr txBox="1">
            <a:spLocks/>
          </p:cNvSpPr>
          <p:nvPr/>
        </p:nvSpPr>
        <p:spPr>
          <a:xfrm>
            <a:off x="7220567" y="1459809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Exo 2" panose="020B0604020202020204" charset="0"/>
              </a:rPr>
              <a:t>173</a:t>
            </a:r>
            <a:endParaRPr lang="pt-BR" sz="2000" b="1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8032147" y="1003207"/>
            <a:ext cx="0" cy="270486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5211181" y="1483744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ERRO MÁXIMO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29236" y="1035497"/>
            <a:ext cx="212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ERRO ABSOLUTO MÉDIO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25" name="Google Shape;165;p30"/>
          <p:cNvSpPr txBox="1">
            <a:spLocks/>
          </p:cNvSpPr>
          <p:nvPr/>
        </p:nvSpPr>
        <p:spPr>
          <a:xfrm>
            <a:off x="8101958" y="3129685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Exo 2" panose="020B0604020202020204" charset="0"/>
              </a:rPr>
              <a:t>33</a:t>
            </a:r>
            <a:endParaRPr lang="pt-BR" sz="2000" b="1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sp>
        <p:nvSpPr>
          <p:cNvPr id="26" name="Google Shape;165;p30"/>
          <p:cNvSpPr txBox="1">
            <a:spLocks/>
          </p:cNvSpPr>
          <p:nvPr/>
        </p:nvSpPr>
        <p:spPr>
          <a:xfrm>
            <a:off x="7220565" y="3129685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Exo 2" panose="020B0604020202020204" charset="0"/>
              </a:rPr>
              <a:t>74</a:t>
            </a:r>
            <a:endParaRPr lang="pt-BR" sz="2000" b="1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951423" y="3000190"/>
            <a:ext cx="212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ERRO ABSOLUTO MEDIANO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8253069" y="743110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  <a:latin typeface="Exo 2" panose="020B0604020202020204" charset="0"/>
              </a:rPr>
              <a:t>+</a:t>
            </a:r>
            <a:endParaRPr lang="pt-BR" sz="3600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7395722" y="743109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  <a:latin typeface="Exo 2" panose="020B0604020202020204" charset="0"/>
              </a:rPr>
              <a:t>-</a:t>
            </a:r>
            <a:endParaRPr lang="pt-BR" sz="3600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sp>
        <p:nvSpPr>
          <p:cNvPr id="40" name="Google Shape;375;p41"/>
          <p:cNvSpPr/>
          <p:nvPr/>
        </p:nvSpPr>
        <p:spPr>
          <a:xfrm rot="5400000">
            <a:off x="3499665" y="2783911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75;p41"/>
          <p:cNvSpPr/>
          <p:nvPr/>
        </p:nvSpPr>
        <p:spPr>
          <a:xfrm rot="16200000" flipH="1">
            <a:off x="2618274" y="2784033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65;p30"/>
          <p:cNvSpPr txBox="1">
            <a:spLocks/>
          </p:cNvSpPr>
          <p:nvPr/>
        </p:nvSpPr>
        <p:spPr>
          <a:xfrm>
            <a:off x="3483183" y="3000739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Exo 2" panose="020B0604020202020204" charset="0"/>
              </a:rPr>
              <a:t>33</a:t>
            </a:r>
            <a:endParaRPr lang="pt-BR" sz="2000" b="1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sp>
        <p:nvSpPr>
          <p:cNvPr id="43" name="Google Shape;165;p30"/>
          <p:cNvSpPr txBox="1">
            <a:spLocks/>
          </p:cNvSpPr>
          <p:nvPr/>
        </p:nvSpPr>
        <p:spPr>
          <a:xfrm>
            <a:off x="2601790" y="3000739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rgbClr val="FF0000"/>
                </a:solidFill>
                <a:latin typeface="Exo 2" panose="020B0604020202020204" charset="0"/>
              </a:defRPr>
            </a:lvl1pPr>
          </a:lstStyle>
          <a:p>
            <a:r>
              <a:rPr lang="pt-BR" dirty="0" smtClean="0"/>
              <a:t>74</a:t>
            </a:r>
            <a:endParaRPr lang="pt-BR" dirty="0"/>
          </a:p>
        </p:txBody>
      </p:sp>
      <p:sp>
        <p:nvSpPr>
          <p:cNvPr id="45" name="Google Shape;165;p30"/>
          <p:cNvSpPr txBox="1">
            <a:spLocks/>
          </p:cNvSpPr>
          <p:nvPr/>
        </p:nvSpPr>
        <p:spPr>
          <a:xfrm>
            <a:off x="2955737" y="1823413"/>
            <a:ext cx="870651" cy="739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400" b="1" dirty="0" smtClean="0">
                <a:solidFill>
                  <a:srgbClr val="FF0000"/>
                </a:solidFill>
                <a:latin typeface="Exo 2" panose="020B0604020202020204" charset="0"/>
              </a:rPr>
              <a:t>41</a:t>
            </a:r>
            <a:endParaRPr lang="pt-BR" sz="4400" b="1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cxnSp>
        <p:nvCxnSpPr>
          <p:cNvPr id="46" name="Conector reto 45"/>
          <p:cNvCxnSpPr/>
          <p:nvPr/>
        </p:nvCxnSpPr>
        <p:spPr>
          <a:xfrm>
            <a:off x="3413370" y="2573423"/>
            <a:ext cx="0" cy="1006401"/>
          </a:xfrm>
          <a:prstGeom prst="line">
            <a:avLst/>
          </a:prstGeom>
          <a:ln w="5715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165;p30"/>
          <p:cNvSpPr txBox="1">
            <a:spLocks/>
          </p:cNvSpPr>
          <p:nvPr/>
        </p:nvSpPr>
        <p:spPr>
          <a:xfrm>
            <a:off x="8097644" y="2290595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Exo 2" panose="020B0604020202020204" charset="0"/>
              </a:rPr>
              <a:t>41</a:t>
            </a:r>
            <a:endParaRPr lang="pt-BR" sz="2000" b="1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sp>
        <p:nvSpPr>
          <p:cNvPr id="50" name="Google Shape;165;p30"/>
          <p:cNvSpPr txBox="1">
            <a:spLocks/>
          </p:cNvSpPr>
          <p:nvPr/>
        </p:nvSpPr>
        <p:spPr>
          <a:xfrm>
            <a:off x="7216251" y="2290595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rgbClr val="FF0000"/>
                </a:solidFill>
                <a:latin typeface="Exo 2" panose="020B0604020202020204" charset="0"/>
              </a:defRPr>
            </a:lvl1pPr>
          </a:lstStyle>
          <a:p>
            <a:r>
              <a:rPr lang="pt-BR" dirty="0" smtClean="0"/>
              <a:t>81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4944019" y="2160978"/>
            <a:ext cx="212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ERRO ABSOLUTO MÉDIO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3636035" y="2328089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+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2778688" y="2328088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-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59" name="CaixaDeTexto 58"/>
          <p:cNvSpPr txBox="1"/>
          <p:nvPr/>
        </p:nvSpPr>
        <p:spPr>
          <a:xfrm>
            <a:off x="2348610" y="1035497"/>
            <a:ext cx="212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ERRO ABSOLUTO MEDIANO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60" name="Google Shape;375;p41"/>
          <p:cNvSpPr/>
          <p:nvPr/>
        </p:nvSpPr>
        <p:spPr>
          <a:xfrm rot="16200000" flipV="1">
            <a:off x="1480290" y="1738565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75;p41"/>
          <p:cNvSpPr/>
          <p:nvPr/>
        </p:nvSpPr>
        <p:spPr>
          <a:xfrm rot="5400000" flipH="1" flipV="1">
            <a:off x="598899" y="1738687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tângulo 61"/>
          <p:cNvSpPr/>
          <p:nvPr/>
        </p:nvSpPr>
        <p:spPr>
          <a:xfrm>
            <a:off x="512603" y="2582132"/>
            <a:ext cx="1762785" cy="23556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Google Shape;375;p41"/>
          <p:cNvSpPr/>
          <p:nvPr/>
        </p:nvSpPr>
        <p:spPr>
          <a:xfrm rot="5400000">
            <a:off x="1480291" y="2783911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75;p41"/>
          <p:cNvSpPr/>
          <p:nvPr/>
        </p:nvSpPr>
        <p:spPr>
          <a:xfrm rot="16200000" flipH="1">
            <a:off x="598900" y="2784033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65;p30"/>
          <p:cNvSpPr txBox="1">
            <a:spLocks/>
          </p:cNvSpPr>
          <p:nvPr/>
        </p:nvSpPr>
        <p:spPr>
          <a:xfrm>
            <a:off x="1463809" y="3000739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b="1" dirty="0" smtClean="0">
                <a:solidFill>
                  <a:srgbClr val="FF0000"/>
                </a:solidFill>
                <a:latin typeface="Exo 2" panose="020B0604020202020204" charset="0"/>
              </a:rPr>
              <a:t>41</a:t>
            </a:r>
            <a:endParaRPr lang="pt-BR" sz="2000" b="1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sp>
        <p:nvSpPr>
          <p:cNvPr id="66" name="Google Shape;165;p30"/>
          <p:cNvSpPr txBox="1">
            <a:spLocks/>
          </p:cNvSpPr>
          <p:nvPr/>
        </p:nvSpPr>
        <p:spPr>
          <a:xfrm>
            <a:off x="582416" y="3000739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rgbClr val="FF0000"/>
                </a:solidFill>
                <a:latin typeface="Exo 2" panose="020B0604020202020204" charset="0"/>
              </a:defRPr>
            </a:lvl1pPr>
          </a:lstStyle>
          <a:p>
            <a:r>
              <a:rPr lang="pt-BR" dirty="0" smtClean="0"/>
              <a:t>81</a:t>
            </a:r>
            <a:endParaRPr lang="pt-BR" dirty="0"/>
          </a:p>
        </p:txBody>
      </p:sp>
      <p:sp>
        <p:nvSpPr>
          <p:cNvPr id="67" name="Google Shape;165;p30"/>
          <p:cNvSpPr txBox="1">
            <a:spLocks/>
          </p:cNvSpPr>
          <p:nvPr/>
        </p:nvSpPr>
        <p:spPr>
          <a:xfrm>
            <a:off x="936361" y="1838733"/>
            <a:ext cx="870651" cy="739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400" b="1" dirty="0" smtClean="0">
                <a:solidFill>
                  <a:srgbClr val="FF0000"/>
                </a:solidFill>
                <a:latin typeface="Exo 2" panose="020B0604020202020204" charset="0"/>
              </a:rPr>
              <a:t>62</a:t>
            </a:r>
            <a:endParaRPr lang="pt-BR" sz="4400" b="1" dirty="0">
              <a:solidFill>
                <a:srgbClr val="FF0000"/>
              </a:solidFill>
              <a:latin typeface="Exo 2" panose="020B0604020202020204" charset="0"/>
            </a:endParaRPr>
          </a:p>
        </p:txBody>
      </p:sp>
      <p:cxnSp>
        <p:nvCxnSpPr>
          <p:cNvPr id="68" name="Conector reto 67"/>
          <p:cNvCxnSpPr/>
          <p:nvPr/>
        </p:nvCxnSpPr>
        <p:spPr>
          <a:xfrm>
            <a:off x="1393996" y="2573423"/>
            <a:ext cx="0" cy="1006401"/>
          </a:xfrm>
          <a:prstGeom prst="line">
            <a:avLst/>
          </a:prstGeom>
          <a:ln w="5715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/>
          <p:cNvSpPr txBox="1"/>
          <p:nvPr/>
        </p:nvSpPr>
        <p:spPr>
          <a:xfrm>
            <a:off x="1616661" y="2328089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+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70" name="CaixaDeTexto 69"/>
          <p:cNvSpPr txBox="1"/>
          <p:nvPr/>
        </p:nvSpPr>
        <p:spPr>
          <a:xfrm>
            <a:off x="759314" y="2328088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-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72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RESULTADOS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9448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LIMITAÇÕES DA PESQUISA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121920" y="192945"/>
            <a:ext cx="29829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dirty="0" smtClean="0"/>
              <a:t>Baixa</a:t>
            </a:r>
            <a:r>
              <a:rPr lang="en" sz="2000" b="0" dirty="0" smtClean="0"/>
              <a:t> quantidade de dados</a:t>
            </a:r>
            <a:endParaRPr sz="2000" b="0"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6080039" y="4424247"/>
            <a:ext cx="29829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Obrigatoriedade de presença</a:t>
            </a:r>
            <a:endParaRPr sz="2000" b="0"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080039" y="3553442"/>
            <a:ext cx="282012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Aumento significativo de frequentadores no segundo período do ano</a:t>
            </a:r>
            <a:endParaRPr sz="2000" b="0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284702" y="1259230"/>
            <a:ext cx="282012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Especificidade do refeitório analisado</a:t>
            </a:r>
            <a:endParaRPr sz="2000" b="0" dirty="0"/>
          </a:p>
        </p:txBody>
      </p:sp>
    </p:spTree>
    <p:extLst>
      <p:ext uri="{BB962C8B-B14F-4D97-AF65-F5344CB8AC3E}">
        <p14:creationId xmlns:p14="http://schemas.microsoft.com/office/powerpoint/2010/main" val="35321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653142" y="2018590"/>
            <a:ext cx="83428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Apesar de o objetivo da pesquisa estar direcionado ao estudo do SVR como ferramenta de apoio na decisão da quantidade de refeições servidas em um refeitório e tal objetivo ter sido atingido, diante dos resultados obtidos, não é conclusivo dizer que o modelo possa substituir a avaliação empírica do gestor.</a:t>
            </a:r>
          </a:p>
        </p:txBody>
      </p:sp>
      <p:sp>
        <p:nvSpPr>
          <p:cNvPr id="18" name="Google Shape;232;p36"/>
          <p:cNvSpPr txBox="1">
            <a:spLocks noGrp="1"/>
          </p:cNvSpPr>
          <p:nvPr>
            <p:ph type="ctrTitle"/>
          </p:nvPr>
        </p:nvSpPr>
        <p:spPr>
          <a:xfrm>
            <a:off x="1973043" y="14273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CONSIDERAÇÕES FINAIS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9654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4;p29"/>
          <p:cNvSpPr txBox="1">
            <a:spLocks/>
          </p:cNvSpPr>
          <p:nvPr/>
        </p:nvSpPr>
        <p:spPr>
          <a:xfrm>
            <a:off x="-473549" y="6598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pt-BR" sz="3200" dirty="0" smtClean="0"/>
              <a:t>CRONOGRAMA</a:t>
            </a:r>
          </a:p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39184" y="729580"/>
            <a:ext cx="44015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Definição de termos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Problematização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Relevância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Ideia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Tecnologias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Argumentos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Metodologia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Resultados</a:t>
            </a:r>
            <a:endParaRPr lang="pt-BR" sz="2000" kern="0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982237" y="2050711"/>
            <a:ext cx="440156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Limitações da pesquisa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Sugestões para pesquisas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Considerações Finais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Referências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Agradecimentos</a:t>
            </a:r>
            <a:endParaRPr lang="pt-BR" sz="2000" kern="0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" name="Conector reto 13"/>
          <p:cNvCxnSpPr/>
          <p:nvPr/>
        </p:nvCxnSpPr>
        <p:spPr>
          <a:xfrm>
            <a:off x="481405" y="1012179"/>
            <a:ext cx="0" cy="3242321"/>
          </a:xfrm>
          <a:prstGeom prst="line">
            <a:avLst/>
          </a:prstGeom>
          <a:ln w="19050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3124457" y="2348945"/>
            <a:ext cx="0" cy="1816655"/>
          </a:xfrm>
          <a:prstGeom prst="line">
            <a:avLst/>
          </a:prstGeom>
          <a:ln w="19050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subTitle" idx="4"/>
          </p:nvPr>
        </p:nvSpPr>
        <p:spPr>
          <a:xfrm>
            <a:off x="3517177" y="21861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dirty="0" smtClean="0">
                <a:solidFill>
                  <a:srgbClr val="434343"/>
                </a:solidFill>
                <a:latin typeface="Exo 2" panose="020B0604020202020204" charset="0"/>
              </a:rPr>
              <a:t>Coletar mais dados e avaliar novas variáveis</a:t>
            </a:r>
            <a:endParaRPr sz="16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424026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1600" dirty="0">
                <a:solidFill>
                  <a:srgbClr val="434343"/>
                </a:solidFill>
                <a:latin typeface="Exo 2" panose="020B0604020202020204" charset="0"/>
                <a:sym typeface="Arial"/>
              </a:rPr>
              <a:t>Inclusão da quantidade de comida produzida e desperdiçada</a:t>
            </a:r>
            <a:endParaRPr sz="1600" dirty="0">
              <a:solidFill>
                <a:srgbClr val="434343"/>
              </a:solidFill>
              <a:latin typeface="Exo 2" panose="020B0604020202020204" charset="0"/>
              <a:sym typeface="Arial"/>
            </a:endParaRPr>
          </a:p>
          <a:p>
            <a:pPr marL="0" indent="0"/>
            <a:endParaRPr sz="1600" dirty="0">
              <a:solidFill>
                <a:srgbClr val="434343"/>
              </a:solidFill>
              <a:latin typeface="Exo 2" panose="020B0604020202020204" charset="0"/>
              <a:sym typeface="Arial"/>
            </a:endParaRPr>
          </a:p>
        </p:txBody>
      </p:sp>
      <p:cxnSp>
        <p:nvCxnSpPr>
          <p:cNvPr id="275" name="Google Shape;275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8"/>
          <p:cNvSpPr/>
          <p:nvPr/>
        </p:nvSpPr>
        <p:spPr>
          <a:xfrm>
            <a:off x="1576050" y="2186208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4249651" y="3189075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6923250" y="2186175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38"/>
          <p:cNvGrpSpPr/>
          <p:nvPr/>
        </p:nvGrpSpPr>
        <p:grpSpPr>
          <a:xfrm>
            <a:off x="1721616" y="2332830"/>
            <a:ext cx="360000" cy="360000"/>
            <a:chOff x="-6689825" y="3992050"/>
            <a:chExt cx="293025" cy="291250"/>
          </a:xfrm>
          <a:solidFill>
            <a:schemeClr val="bg1"/>
          </a:solidFill>
        </p:grpSpPr>
        <p:sp>
          <p:nvSpPr>
            <p:cNvPr id="281" name="Google Shape;281;p38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72;p38"/>
          <p:cNvSpPr txBox="1">
            <a:spLocks/>
          </p:cNvSpPr>
          <p:nvPr/>
        </p:nvSpPr>
        <p:spPr>
          <a:xfrm>
            <a:off x="566057" y="3090475"/>
            <a:ext cx="2512471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Font typeface="Roboto Condensed Light"/>
              <a:buNone/>
              <a:defRPr sz="1600">
                <a:solidFill>
                  <a:srgbClr val="434343"/>
                </a:solidFill>
                <a:latin typeface="Exo 2" panose="020B0604020202020204" charset="0"/>
                <a:ea typeface="Roboto Condensed Light"/>
                <a:cs typeface="Roboto Condensed Light"/>
                <a:sym typeface="Roboto Condensed Light"/>
              </a:defRPr>
            </a:lvl1pPr>
            <a:lvl2pPr marL="9144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dirty="0"/>
              <a:t>Estudar refeitórios onde não haja obrigatoriedade de presença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77" y="3337480"/>
            <a:ext cx="360000" cy="36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36" y="2339559"/>
            <a:ext cx="358599" cy="360000"/>
          </a:xfrm>
          <a:prstGeom prst="rect">
            <a:avLst/>
          </a:prstGeom>
        </p:spPr>
      </p:pic>
      <p:sp>
        <p:nvSpPr>
          <p:cNvPr id="54" name="Google Shape;232;p36"/>
          <p:cNvSpPr txBox="1">
            <a:spLocks noGrp="1"/>
          </p:cNvSpPr>
          <p:nvPr>
            <p:ph type="ctrTitle"/>
          </p:nvPr>
        </p:nvSpPr>
        <p:spPr>
          <a:xfrm>
            <a:off x="1973043" y="14273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SUGESTÕES PARA PESQUISAS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32;p36"/>
          <p:cNvSpPr txBox="1">
            <a:spLocks/>
          </p:cNvSpPr>
          <p:nvPr/>
        </p:nvSpPr>
        <p:spPr>
          <a:xfrm>
            <a:off x="1973043" y="142732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3200" dirty="0" smtClean="0"/>
              <a:t>REFERÊNCIAS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434913" y="930767"/>
            <a:ext cx="829056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Exo 2" panose="020B0604020202020204" charset="0"/>
              </a:rPr>
              <a:t>COLOG, Boas Práticas na Manipulação de Alimentos, Gestão das Sobras – Como reduzir às Sobras, 2018;</a:t>
            </a:r>
          </a:p>
          <a:p>
            <a:endParaRPr lang="pt-BR" dirty="0">
              <a:latin typeface="Exo 2" panose="020B0604020202020204" charset="0"/>
            </a:endParaRPr>
          </a:p>
          <a:p>
            <a:r>
              <a:rPr lang="pt-BR" dirty="0">
                <a:latin typeface="Exo 2" panose="020B0604020202020204" charset="0"/>
              </a:rPr>
              <a:t>FAO - </a:t>
            </a:r>
            <a:r>
              <a:rPr lang="pt-BR" dirty="0" err="1">
                <a:latin typeface="Exo 2" panose="020B0604020202020204" charset="0"/>
              </a:rPr>
              <a:t>Food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Agriculture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Organization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of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the</a:t>
            </a:r>
            <a:r>
              <a:rPr lang="pt-BR" dirty="0">
                <a:latin typeface="Exo 2" panose="020B0604020202020204" charset="0"/>
              </a:rPr>
              <a:t> United </a:t>
            </a:r>
            <a:r>
              <a:rPr lang="pt-BR" dirty="0" err="1">
                <a:latin typeface="Exo 2" panose="020B0604020202020204" charset="0"/>
              </a:rPr>
              <a:t>Nations</a:t>
            </a:r>
            <a:r>
              <a:rPr lang="pt-BR" dirty="0">
                <a:latin typeface="Exo 2" panose="020B0604020202020204" charset="0"/>
              </a:rPr>
              <a:t>. </a:t>
            </a:r>
            <a:r>
              <a:rPr lang="pt-BR" dirty="0" err="1">
                <a:latin typeface="Exo 2" panose="020B0604020202020204" charset="0"/>
              </a:rPr>
              <a:t>Food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Loss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Food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Waste</a:t>
            </a:r>
            <a:r>
              <a:rPr lang="pt-BR" dirty="0">
                <a:latin typeface="Exo 2" panose="020B0604020202020204" charset="0"/>
              </a:rPr>
              <a:t>. </a:t>
            </a:r>
            <a:r>
              <a:rPr lang="pt-BR" dirty="0" smtClean="0">
                <a:latin typeface="Exo 2" panose="020B0604020202020204" charset="0"/>
              </a:rPr>
              <a:t>2018</a:t>
            </a:r>
          </a:p>
          <a:p>
            <a:endParaRPr lang="pt-BR" dirty="0">
              <a:latin typeface="Exo 2" panose="020B0604020202020204" charset="0"/>
            </a:endParaRPr>
          </a:p>
          <a:p>
            <a:r>
              <a:rPr lang="pt-BR" dirty="0">
                <a:latin typeface="Exo 2" panose="020B0604020202020204" charset="0"/>
              </a:rPr>
              <a:t>AWAD, </a:t>
            </a:r>
            <a:r>
              <a:rPr lang="pt-BR" dirty="0" err="1">
                <a:latin typeface="Exo 2" panose="020B0604020202020204" charset="0"/>
              </a:rPr>
              <a:t>Mariette</a:t>
            </a:r>
            <a:r>
              <a:rPr lang="pt-BR" dirty="0">
                <a:latin typeface="Exo 2" panose="020B0604020202020204" charset="0"/>
              </a:rPr>
              <a:t>; KHANNA, </a:t>
            </a:r>
            <a:r>
              <a:rPr lang="pt-BR" dirty="0" err="1">
                <a:latin typeface="Exo 2" panose="020B0604020202020204" charset="0"/>
              </a:rPr>
              <a:t>Rahul</a:t>
            </a:r>
            <a:r>
              <a:rPr lang="pt-BR" dirty="0">
                <a:latin typeface="Exo 2" panose="020B0604020202020204" charset="0"/>
              </a:rPr>
              <a:t>. </a:t>
            </a:r>
            <a:r>
              <a:rPr lang="pt-BR" dirty="0" err="1">
                <a:latin typeface="Exo 2" panose="020B0604020202020204" charset="0"/>
              </a:rPr>
              <a:t>Efficient</a:t>
            </a:r>
            <a:r>
              <a:rPr lang="pt-BR" dirty="0">
                <a:latin typeface="Exo 2" panose="020B0604020202020204" charset="0"/>
              </a:rPr>
              <a:t> Learning </a:t>
            </a:r>
            <a:r>
              <a:rPr lang="pt-BR" dirty="0" err="1">
                <a:latin typeface="Exo 2" panose="020B0604020202020204" charset="0"/>
              </a:rPr>
              <a:t>Machines</a:t>
            </a:r>
            <a:r>
              <a:rPr lang="pt-BR" dirty="0">
                <a:latin typeface="Exo 2" panose="020B0604020202020204" charset="0"/>
              </a:rPr>
              <a:t>: </a:t>
            </a:r>
            <a:r>
              <a:rPr lang="pt-BR" dirty="0" err="1">
                <a:latin typeface="Exo 2" panose="020B0604020202020204" charset="0"/>
              </a:rPr>
              <a:t>Theories</a:t>
            </a:r>
            <a:r>
              <a:rPr lang="pt-BR" dirty="0">
                <a:latin typeface="Exo 2" panose="020B0604020202020204" charset="0"/>
              </a:rPr>
              <a:t>, </a:t>
            </a:r>
            <a:r>
              <a:rPr lang="pt-BR" dirty="0" err="1">
                <a:latin typeface="Exo 2" panose="020B0604020202020204" charset="0"/>
              </a:rPr>
              <a:t>Concepts</a:t>
            </a:r>
            <a:r>
              <a:rPr lang="pt-BR" dirty="0">
                <a:latin typeface="Exo 2" panose="020B0604020202020204" charset="0"/>
              </a:rPr>
              <a:t>,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Applications</a:t>
            </a:r>
            <a:r>
              <a:rPr lang="pt-BR" dirty="0">
                <a:latin typeface="Exo 2" panose="020B0604020202020204" charset="0"/>
              </a:rPr>
              <a:t> for </a:t>
            </a:r>
            <a:r>
              <a:rPr lang="pt-BR" dirty="0" err="1">
                <a:latin typeface="Exo 2" panose="020B0604020202020204" charset="0"/>
              </a:rPr>
              <a:t>Engineers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System Designers. [S. l.]: </a:t>
            </a:r>
            <a:r>
              <a:rPr lang="pt-BR" dirty="0" err="1">
                <a:latin typeface="Exo 2" panose="020B0604020202020204" charset="0"/>
              </a:rPr>
              <a:t>Apress</a:t>
            </a:r>
            <a:r>
              <a:rPr lang="pt-BR" dirty="0">
                <a:latin typeface="Exo 2" panose="020B0604020202020204" charset="0"/>
              </a:rPr>
              <a:t>, 2015. </a:t>
            </a:r>
            <a:r>
              <a:rPr lang="pt-BR" dirty="0" smtClean="0">
                <a:latin typeface="Exo 2" panose="020B0604020202020204" charset="0"/>
              </a:rPr>
              <a:t>p 268. </a:t>
            </a:r>
            <a:r>
              <a:rPr lang="pt-BR" dirty="0">
                <a:latin typeface="Exo 2" panose="020B0604020202020204" charset="0"/>
              </a:rPr>
              <a:t>ISBN 9781430259909. E-book.</a:t>
            </a:r>
          </a:p>
          <a:p>
            <a:r>
              <a:rPr lang="pt-BR" dirty="0">
                <a:latin typeface="Exo 2" panose="020B0604020202020204" charset="0"/>
              </a:rPr>
              <a:t> </a:t>
            </a:r>
          </a:p>
          <a:p>
            <a:r>
              <a:rPr lang="pt-BR" dirty="0">
                <a:latin typeface="Exo 2" panose="020B0604020202020204" charset="0"/>
              </a:rPr>
              <a:t>AWAD, </a:t>
            </a:r>
            <a:r>
              <a:rPr lang="pt-BR" dirty="0" err="1">
                <a:latin typeface="Exo 2" panose="020B0604020202020204" charset="0"/>
              </a:rPr>
              <a:t>Mariette</a:t>
            </a:r>
            <a:r>
              <a:rPr lang="pt-BR" dirty="0">
                <a:latin typeface="Exo 2" panose="020B0604020202020204" charset="0"/>
              </a:rPr>
              <a:t>; KHANNA, </a:t>
            </a:r>
            <a:r>
              <a:rPr lang="pt-BR" dirty="0" err="1">
                <a:latin typeface="Exo 2" panose="020B0604020202020204" charset="0"/>
              </a:rPr>
              <a:t>Rahul</a:t>
            </a:r>
            <a:r>
              <a:rPr lang="pt-BR" dirty="0">
                <a:latin typeface="Exo 2" panose="020B0604020202020204" charset="0"/>
              </a:rPr>
              <a:t>. </a:t>
            </a:r>
            <a:r>
              <a:rPr lang="pt-BR" dirty="0" err="1">
                <a:latin typeface="Exo 2" panose="020B0604020202020204" charset="0"/>
              </a:rPr>
              <a:t>Efficient</a:t>
            </a:r>
            <a:r>
              <a:rPr lang="pt-BR" dirty="0">
                <a:latin typeface="Exo 2" panose="020B0604020202020204" charset="0"/>
              </a:rPr>
              <a:t> Learning </a:t>
            </a:r>
            <a:r>
              <a:rPr lang="pt-BR" dirty="0" err="1">
                <a:latin typeface="Exo 2" panose="020B0604020202020204" charset="0"/>
              </a:rPr>
              <a:t>Machines</a:t>
            </a:r>
            <a:r>
              <a:rPr lang="pt-BR" dirty="0">
                <a:latin typeface="Exo 2" panose="020B0604020202020204" charset="0"/>
              </a:rPr>
              <a:t>: </a:t>
            </a:r>
            <a:r>
              <a:rPr lang="pt-BR" dirty="0" err="1">
                <a:latin typeface="Exo 2" panose="020B0604020202020204" charset="0"/>
              </a:rPr>
              <a:t>Theories</a:t>
            </a:r>
            <a:r>
              <a:rPr lang="pt-BR" dirty="0">
                <a:latin typeface="Exo 2" panose="020B0604020202020204" charset="0"/>
              </a:rPr>
              <a:t>, </a:t>
            </a:r>
            <a:r>
              <a:rPr lang="pt-BR" dirty="0" err="1">
                <a:latin typeface="Exo 2" panose="020B0604020202020204" charset="0"/>
              </a:rPr>
              <a:t>Concepts</a:t>
            </a:r>
            <a:r>
              <a:rPr lang="pt-BR" dirty="0">
                <a:latin typeface="Exo 2" panose="020B0604020202020204" charset="0"/>
              </a:rPr>
              <a:t>,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Applications</a:t>
            </a:r>
            <a:r>
              <a:rPr lang="pt-BR" dirty="0">
                <a:latin typeface="Exo 2" panose="020B0604020202020204" charset="0"/>
              </a:rPr>
              <a:t> for </a:t>
            </a:r>
            <a:r>
              <a:rPr lang="pt-BR" dirty="0" err="1">
                <a:latin typeface="Exo 2" panose="020B0604020202020204" charset="0"/>
              </a:rPr>
              <a:t>Engineers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System Designers. [S. l.]: </a:t>
            </a:r>
            <a:r>
              <a:rPr lang="pt-BR" dirty="0" err="1">
                <a:latin typeface="Exo 2" panose="020B0604020202020204" charset="0"/>
              </a:rPr>
              <a:t>Apress</a:t>
            </a:r>
            <a:r>
              <a:rPr lang="pt-BR" dirty="0">
                <a:latin typeface="Exo 2" panose="020B0604020202020204" charset="0"/>
              </a:rPr>
              <a:t>, 2015. p 4. ISBN 9781430259909. E-book.</a:t>
            </a:r>
          </a:p>
          <a:p>
            <a:endParaRPr lang="pt-BR" dirty="0">
              <a:latin typeface="Exo 2" panose="020B0604020202020204" charset="0"/>
            </a:endParaRPr>
          </a:p>
          <a:p>
            <a:r>
              <a:rPr lang="pt-BR" dirty="0">
                <a:latin typeface="Exo 2" panose="020B0604020202020204" charset="0"/>
              </a:rPr>
              <a:t>PEREIRA, D. X. R. </a:t>
            </a:r>
            <a:r>
              <a:rPr lang="pt-BR" dirty="0" err="1">
                <a:latin typeface="Exo 2" panose="020B0604020202020204" charset="0"/>
              </a:rPr>
              <a:t>Going</a:t>
            </a:r>
            <a:r>
              <a:rPr lang="pt-BR" dirty="0">
                <a:latin typeface="Exo 2" panose="020B0604020202020204" charset="0"/>
              </a:rPr>
              <a:t> zero </a:t>
            </a:r>
            <a:r>
              <a:rPr lang="pt-BR" dirty="0" err="1">
                <a:latin typeface="Exo 2" panose="020B0604020202020204" charset="0"/>
              </a:rPr>
              <a:t>waste</a:t>
            </a:r>
            <a:r>
              <a:rPr lang="pt-BR" dirty="0">
                <a:latin typeface="Exo 2" panose="020B0604020202020204" charset="0"/>
              </a:rPr>
              <a:t> in </a:t>
            </a:r>
            <a:r>
              <a:rPr lang="pt-BR" dirty="0" err="1">
                <a:latin typeface="Exo 2" panose="020B0604020202020204" charset="0"/>
              </a:rPr>
              <a:t>canteens</a:t>
            </a:r>
            <a:r>
              <a:rPr lang="pt-BR" dirty="0">
                <a:latin typeface="Exo 2" panose="020B0604020202020204" charset="0"/>
              </a:rPr>
              <a:t>: </a:t>
            </a:r>
            <a:r>
              <a:rPr lang="pt-BR" dirty="0" err="1">
                <a:latin typeface="Exo 2" panose="020B0604020202020204" charset="0"/>
              </a:rPr>
              <a:t>Exploring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food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demand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using</a:t>
            </a:r>
            <a:r>
              <a:rPr lang="pt-BR" dirty="0">
                <a:latin typeface="Exo 2" panose="020B0604020202020204" charset="0"/>
              </a:rPr>
              <a:t> data </a:t>
            </a:r>
            <a:r>
              <a:rPr lang="pt-BR" dirty="0" err="1">
                <a:latin typeface="Exo 2" panose="020B0604020202020204" charset="0"/>
              </a:rPr>
              <a:t>analytics</a:t>
            </a:r>
            <a:r>
              <a:rPr lang="pt-BR" dirty="0">
                <a:latin typeface="Exo 2" panose="020B0604020202020204" charset="0"/>
              </a:rPr>
              <a:t>. Faculdade de Engenharia da Universidade do Porto, 18 de julho de 2018.</a:t>
            </a:r>
          </a:p>
        </p:txBody>
      </p:sp>
    </p:spTree>
    <p:extLst>
      <p:ext uri="{BB962C8B-B14F-4D97-AF65-F5344CB8AC3E}">
        <p14:creationId xmlns:p14="http://schemas.microsoft.com/office/powerpoint/2010/main" val="4908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2;p36"/>
          <p:cNvSpPr txBox="1">
            <a:spLocks noGrp="1"/>
          </p:cNvSpPr>
          <p:nvPr>
            <p:ph type="ctrTitle"/>
          </p:nvPr>
        </p:nvSpPr>
        <p:spPr>
          <a:xfrm>
            <a:off x="1964850" y="14273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AGRADECIMENTOS</a:t>
            </a:r>
            <a:endParaRPr sz="3200" dirty="0"/>
          </a:p>
        </p:txBody>
      </p:sp>
      <p:sp>
        <p:nvSpPr>
          <p:cNvPr id="7" name="Retângulo 6"/>
          <p:cNvSpPr/>
          <p:nvPr/>
        </p:nvSpPr>
        <p:spPr>
          <a:xfrm>
            <a:off x="2371216" y="692668"/>
            <a:ext cx="440156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Prof. Me. Eduardo </a:t>
            </a:r>
            <a:r>
              <a:rPr lang="pt-BR" sz="2000" kern="0" dirty="0" err="1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Savino</a:t>
            </a:r>
            <a:endParaRPr lang="pt-BR" sz="2000" kern="0" dirty="0" smtClean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Prof. Me. Gabriel Lara Batista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Prof. Me. Daniel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Centro Educacional Fundação Salvador Arena</a:t>
            </a:r>
            <a:endParaRPr lang="pt-BR" sz="2000" kern="0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Google Shape;236;p36"/>
          <p:cNvSpPr/>
          <p:nvPr/>
        </p:nvSpPr>
        <p:spPr>
          <a:xfrm>
            <a:off x="1964850" y="3122877"/>
            <a:ext cx="5181536" cy="1764574"/>
          </a:xfrm>
          <a:prstGeom prst="snip2DiagRect">
            <a:avLst>
              <a:gd name="adj1" fmla="val 0"/>
              <a:gd name="adj2" fmla="val 1666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81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9" b="96392" l="4752" r="100000">
                        <a14:foregroundMark x1="90281" y1="83763" x2="95464" y2="82216"/>
                        <a14:foregroundMark x1="30454" y1="33247" x2="45356" y2="52835"/>
                        <a14:foregroundMark x1="50756" y1="32990" x2="45356" y2="47938"/>
                        <a14:foregroundMark x1="52700" y1="35825" x2="52052" y2="42784"/>
                        <a14:foregroundMark x1="27214" y1="31186" x2="31102" y2="44588"/>
                        <a14:backgroundMark x1="76458" y1="91237" x2="99784" y2="8324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94" y="3016272"/>
            <a:ext cx="2183794" cy="1830048"/>
          </a:xfrm>
          <a:prstGeom prst="rect">
            <a:avLst/>
          </a:prstGeom>
        </p:spPr>
      </p:pic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6DE95BDE-1EFE-4D29-BFEB-44C9A346EE7F}"/>
              </a:ext>
            </a:extLst>
          </p:cNvPr>
          <p:cNvSpPr txBox="1">
            <a:spLocks/>
          </p:cNvSpPr>
          <p:nvPr/>
        </p:nvSpPr>
        <p:spPr>
          <a:xfrm>
            <a:off x="3558638" y="2762651"/>
            <a:ext cx="3103419" cy="8551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dirty="0" smtClean="0">
                <a:solidFill>
                  <a:srgbClr val="434343"/>
                </a:solidFill>
                <a:latin typeface="Exo 2" panose="020B0604020202020204" charset="0"/>
              </a:rPr>
              <a:t>Sobra Limpa</a:t>
            </a:r>
          </a:p>
          <a:p>
            <a:pPr marL="412747" indent="-285750">
              <a:buFont typeface="Wingdings" panose="05000000000000000000" pitchFamily="2" charset="2"/>
              <a:buChar char="§"/>
            </a:pPr>
            <a:endParaRPr lang="pt-BR" sz="1600" b="1" dirty="0" smtClean="0">
              <a:solidFill>
                <a:srgbClr val="434343"/>
              </a:solidFill>
              <a:latin typeface="Exo 2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dirty="0" smtClean="0">
                <a:solidFill>
                  <a:srgbClr val="434343"/>
                </a:solidFill>
                <a:latin typeface="Exo 2" panose="020B0604020202020204" charset="0"/>
              </a:rPr>
              <a:t>Sobra suja ou resto ingesta</a:t>
            </a:r>
            <a:endParaRPr lang="pt-BR" sz="16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752007" y="946200"/>
            <a:ext cx="374255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9170">
              <a:buClr>
                <a:srgbClr val="000000"/>
              </a:buClr>
              <a:buFont typeface="+mj-lt"/>
              <a:buAutoNum type="arabicParenR"/>
            </a:pPr>
            <a:r>
              <a:rPr lang="pt-BR" sz="20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Despesa ou gasto exagerado; esbanjamento</a:t>
            </a: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.</a:t>
            </a: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arenR"/>
            </a:pPr>
            <a:endParaRPr lang="pt-BR" sz="2000" kern="0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  <a:p>
            <a:pPr marL="457200" indent="-457200" defTabSz="1219170">
              <a:buClr>
                <a:srgbClr val="000000"/>
              </a:buClr>
              <a:buFont typeface="+mj-lt"/>
              <a:buAutoNum type="arabicParenR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Uso sem proveito; perda.</a:t>
            </a:r>
          </a:p>
          <a:p>
            <a:pPr algn="r" defTabSz="1219170">
              <a:buClr>
                <a:srgbClr val="000000"/>
              </a:buClr>
            </a:pPr>
            <a:r>
              <a:rPr lang="pt-BR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(Dicionário Aurélio, 2010)</a:t>
            </a:r>
            <a:endParaRPr lang="pt-BR" kern="0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O QUE É DESPERDÍCIO?</a:t>
            </a:r>
            <a:endParaRPr sz="3200" dirty="0"/>
          </a:p>
        </p:txBody>
      </p:sp>
      <p:cxnSp>
        <p:nvCxnSpPr>
          <p:cNvPr id="18" name="Google Shape;389;p42"/>
          <p:cNvCxnSpPr/>
          <p:nvPr/>
        </p:nvCxnSpPr>
        <p:spPr>
          <a:xfrm flipH="1">
            <a:off x="4415246" y="2492372"/>
            <a:ext cx="198223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BFA2C4C-ED0A-49A3-94D9-4B0D93F6E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59" t="22949" r="93" b="12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3361148"/>
            <a:ext cx="9144000" cy="179481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50">
            <a:extLst>
              <a:ext uri="{FF2B5EF4-FFF2-40B4-BE49-F238E27FC236}">
                <a16:creationId xmlns:a16="http://schemas.microsoft.com/office/drawing/2014/main" id="{DD6F17D9-E166-4598-B359-431499BBC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1963" y="2226387"/>
            <a:ext cx="1134761" cy="1134761"/>
          </a:xfrm>
          <a:prstGeom prst="rect">
            <a:avLst/>
          </a:prstGeom>
        </p:spPr>
      </p:pic>
      <p:pic>
        <p:nvPicPr>
          <p:cNvPr id="13" name="Gráfico 52">
            <a:extLst>
              <a:ext uri="{FF2B5EF4-FFF2-40B4-BE49-F238E27FC236}">
                <a16:creationId xmlns:a16="http://schemas.microsoft.com/office/drawing/2014/main" id="{D01FAD47-809D-4953-BA00-90B337A8F8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12921" y="2165204"/>
            <a:ext cx="1118149" cy="1118149"/>
          </a:xfrm>
          <a:prstGeom prst="rect">
            <a:avLst/>
          </a:prstGeom>
        </p:spPr>
      </p:pic>
      <p:pic>
        <p:nvPicPr>
          <p:cNvPr id="14" name="Gráfico 54">
            <a:extLst>
              <a:ext uri="{FF2B5EF4-FFF2-40B4-BE49-F238E27FC236}">
                <a16:creationId xmlns:a16="http://schemas.microsoft.com/office/drawing/2014/main" id="{CADF6C9B-6711-4A49-A889-3D9B3B5D09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267" y="2156899"/>
            <a:ext cx="1134761" cy="113476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295582" y="3529049"/>
            <a:ext cx="26675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997" lvl="0" algn="ctr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altLang="ko-KR" sz="2800" b="1" dirty="0">
                <a:solidFill>
                  <a:srgbClr val="FF0000"/>
                </a:solidFill>
                <a:latin typeface="Exo 2" panose="020B0604020202020204" charset="0"/>
                <a:sym typeface="Source Sans Pro"/>
              </a:rPr>
              <a:t>815 </a:t>
            </a:r>
            <a:r>
              <a:rPr lang="pt-BR" altLang="ko-KR" sz="2800" b="1" dirty="0" smtClean="0">
                <a:solidFill>
                  <a:srgbClr val="FF0000"/>
                </a:solidFill>
                <a:latin typeface="Exo 2" panose="020B0604020202020204" charset="0"/>
                <a:sym typeface="Source Sans Pro"/>
              </a:rPr>
              <a:t>milhões  </a:t>
            </a:r>
            <a:r>
              <a:rPr lang="pt-BR" altLang="ko-KR" sz="2000" dirty="0" smtClean="0">
                <a:solidFill>
                  <a:srgbClr val="FFFFFF"/>
                </a:solidFill>
                <a:latin typeface="Exo 2" panose="020B0604020202020204" charset="0"/>
                <a:sym typeface="Source Sans Pro"/>
              </a:rPr>
              <a:t>de pessoas passam fome no planeta. </a:t>
            </a:r>
            <a:r>
              <a:rPr lang="pt-BR" altLang="ko-KR" dirty="0" smtClean="0">
                <a:solidFill>
                  <a:srgbClr val="FFFFFF"/>
                </a:solidFill>
                <a:latin typeface="Exo 2" panose="020B0604020202020204" charset="0"/>
                <a:sym typeface="Source Sans Pro"/>
              </a:rPr>
              <a:t>(FAO, 2019)</a:t>
            </a:r>
            <a:endParaRPr lang="pt-BR" altLang="ko-KR" dirty="0">
              <a:solidFill>
                <a:srgbClr val="FFFFFF"/>
              </a:solidFill>
              <a:latin typeface="Exo 2" panose="020B0604020202020204" charset="0"/>
              <a:sym typeface="Source Sans Pro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-41720" y="3535278"/>
            <a:ext cx="311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997" indent="0" algn="ctr">
              <a:buNone/>
            </a:pPr>
            <a:r>
              <a:rPr lang="pt-BR" altLang="ko-KR" sz="2800" b="1" dirty="0">
                <a:solidFill>
                  <a:srgbClr val="FF0000"/>
                </a:solidFill>
                <a:latin typeface="Exo 2" panose="020B0604020202020204" charset="0"/>
              </a:rPr>
              <a:t>1,3 </a:t>
            </a:r>
            <a:r>
              <a:rPr lang="pt-BR" altLang="ko-KR" sz="2800" b="1" dirty="0" smtClean="0">
                <a:solidFill>
                  <a:srgbClr val="FF0000"/>
                </a:solidFill>
                <a:latin typeface="Exo 2" panose="020B0604020202020204" charset="0"/>
              </a:rPr>
              <a:t>bilhão</a:t>
            </a:r>
          </a:p>
          <a:p>
            <a:pPr marL="126997" indent="0" algn="ctr">
              <a:buNone/>
            </a:pPr>
            <a:r>
              <a:rPr lang="pt-BR" altLang="ko-KR" sz="2000" dirty="0" smtClean="0">
                <a:solidFill>
                  <a:schemeClr val="bg1"/>
                </a:solidFill>
                <a:latin typeface="Exo 2" panose="020B0604020202020204" charset="0"/>
              </a:rPr>
              <a:t>de </a:t>
            </a:r>
            <a:r>
              <a:rPr lang="pt-BR" altLang="ko-KR" sz="2000" b="1" dirty="0">
                <a:solidFill>
                  <a:schemeClr val="bg1"/>
                </a:solidFill>
                <a:latin typeface="Exo 2" panose="020B0604020202020204" charset="0"/>
              </a:rPr>
              <a:t>toneladas</a:t>
            </a:r>
            <a:r>
              <a:rPr lang="pt-BR" altLang="ko-KR" sz="2000" dirty="0">
                <a:solidFill>
                  <a:schemeClr val="bg1"/>
                </a:solidFill>
                <a:latin typeface="Exo 2" panose="020B0604020202020204" charset="0"/>
              </a:rPr>
              <a:t> de comida é desperdiçada por ano</a:t>
            </a:r>
            <a:br>
              <a:rPr lang="pt-BR" altLang="ko-KR" sz="2000" dirty="0">
                <a:solidFill>
                  <a:schemeClr val="bg1"/>
                </a:solidFill>
                <a:latin typeface="Exo 2" panose="020B0604020202020204" charset="0"/>
              </a:rPr>
            </a:br>
            <a:r>
              <a:rPr lang="pt-BR" altLang="ko-KR" dirty="0">
                <a:solidFill>
                  <a:schemeClr val="bg1"/>
                </a:solidFill>
                <a:latin typeface="Exo 2" panose="020B0604020202020204" charset="0"/>
              </a:rPr>
              <a:t>(ONU, 2018)</a:t>
            </a:r>
            <a:endParaRPr lang="pt-BR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085793" y="3535278"/>
            <a:ext cx="29724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997" indent="0" algn="ctr">
              <a:buNone/>
            </a:pPr>
            <a:r>
              <a:rPr lang="pt-BR" altLang="ko-KR" sz="2800" b="1" dirty="0" smtClean="0">
                <a:solidFill>
                  <a:srgbClr val="FF0000"/>
                </a:solidFill>
                <a:latin typeface="Exo 2" panose="020B0604020202020204" charset="0"/>
              </a:rPr>
              <a:t>30</a:t>
            </a:r>
            <a:r>
              <a:rPr lang="pt-BR" altLang="ko-KR" sz="2800" b="1" dirty="0">
                <a:solidFill>
                  <a:srgbClr val="FF0000"/>
                </a:solidFill>
                <a:latin typeface="Exo 2" panose="020B0604020202020204" charset="0"/>
              </a:rPr>
              <a:t>%</a:t>
            </a:r>
            <a:r>
              <a:rPr lang="pt-BR" altLang="ko-KR" sz="2000" b="1" dirty="0">
                <a:solidFill>
                  <a:schemeClr val="bg1"/>
                </a:solidFill>
                <a:latin typeface="Exo 2" panose="020B0604020202020204" charset="0"/>
              </a:rPr>
              <a:t> </a:t>
            </a:r>
            <a:r>
              <a:rPr lang="pt-BR" altLang="ko-KR" sz="2000" b="1" dirty="0" smtClean="0">
                <a:solidFill>
                  <a:schemeClr val="bg1"/>
                </a:solidFill>
                <a:latin typeface="Exo 2" panose="020B0604020202020204" charset="0"/>
              </a:rPr>
              <a:t> </a:t>
            </a:r>
          </a:p>
          <a:p>
            <a:pPr marL="126997" indent="0" algn="ctr">
              <a:buNone/>
            </a:pPr>
            <a:r>
              <a:rPr lang="pt-BR" altLang="ko-KR" sz="2000" dirty="0" smtClean="0">
                <a:solidFill>
                  <a:schemeClr val="bg1"/>
                </a:solidFill>
                <a:latin typeface="Exo 2" panose="020B0604020202020204" charset="0"/>
              </a:rPr>
              <a:t>é o que representa de </a:t>
            </a:r>
            <a:r>
              <a:rPr lang="pt-BR" altLang="ko-KR" sz="2000" dirty="0">
                <a:solidFill>
                  <a:schemeClr val="bg1"/>
                </a:solidFill>
                <a:latin typeface="Exo 2" panose="020B0604020202020204" charset="0"/>
              </a:rPr>
              <a:t>toda a </a:t>
            </a:r>
            <a:r>
              <a:rPr lang="pt-BR" altLang="ko-KR" sz="2000" dirty="0" smtClean="0">
                <a:solidFill>
                  <a:schemeClr val="bg1"/>
                </a:solidFill>
                <a:latin typeface="Exo 2" panose="020B0604020202020204" charset="0"/>
              </a:rPr>
              <a:t>comida.</a:t>
            </a:r>
            <a:endParaRPr lang="pt-BR" altLang="ko-KR" sz="2000" dirty="0">
              <a:solidFill>
                <a:schemeClr val="bg1"/>
              </a:solidFill>
              <a:latin typeface="Exo 2" panose="020B0604020202020204" charset="0"/>
            </a:endParaRPr>
          </a:p>
          <a:p>
            <a:pPr marL="126997" indent="0" algn="ctr">
              <a:buNone/>
            </a:pPr>
            <a:r>
              <a:rPr lang="pt-BR" altLang="ko-KR" dirty="0">
                <a:solidFill>
                  <a:schemeClr val="bg1"/>
                </a:solidFill>
                <a:latin typeface="Exo 2" panose="020B0604020202020204" charset="0"/>
              </a:rPr>
              <a:t>(ONU, 2018)</a:t>
            </a:r>
            <a:endParaRPr lang="en-US" altLang="ko-KR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18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bg1"/>
                </a:solidFill>
              </a:rPr>
              <a:t>DESPERDÍCIO NO MUNDO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9289"/>
            <a:ext cx="7194702" cy="3487950"/>
          </a:xfrm>
          <a:prstGeom prst="rect">
            <a:avLst/>
          </a:prstGeom>
        </p:spPr>
      </p:pic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135644393"/>
              </p:ext>
            </p:extLst>
          </p:nvPr>
        </p:nvGraphicFramePr>
        <p:xfrm>
          <a:off x="3341863" y="1720850"/>
          <a:ext cx="3166887" cy="1984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Elipse 17">
            <a:extLst>
              <a:ext uri="{FF2B5EF4-FFF2-40B4-BE49-F238E27FC236}">
                <a16:creationId xmlns:a16="http://schemas.microsoft.com/office/drawing/2014/main" id="{D3F5FA64-5540-4B4B-AE76-11FBC744F972}"/>
              </a:ext>
            </a:extLst>
          </p:cNvPr>
          <p:cNvSpPr/>
          <p:nvPr/>
        </p:nvSpPr>
        <p:spPr>
          <a:xfrm>
            <a:off x="7362823" y="2996589"/>
            <a:ext cx="437119" cy="488799"/>
          </a:xfrm>
          <a:prstGeom prst="ellipse">
            <a:avLst/>
          </a:prstGeom>
          <a:solidFill>
            <a:srgbClr val="70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EF557DE-3377-4E5E-8B2A-8B89CF61ADB6}"/>
              </a:ext>
            </a:extLst>
          </p:cNvPr>
          <p:cNvSpPr txBox="1"/>
          <p:nvPr/>
        </p:nvSpPr>
        <p:spPr>
          <a:xfrm>
            <a:off x="3256013" y="4466491"/>
            <a:ext cx="272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Fonte: Gráfico Própria autoria. Dados (FAO, 2019)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A21A6D5-FE4E-4689-A2B0-C5AEBF0B245C}"/>
              </a:ext>
            </a:extLst>
          </p:cNvPr>
          <p:cNvGrpSpPr/>
          <p:nvPr/>
        </p:nvGrpSpPr>
        <p:grpSpPr>
          <a:xfrm>
            <a:off x="6388893" y="1650206"/>
            <a:ext cx="190605" cy="434218"/>
            <a:chOff x="6966196" y="2260597"/>
            <a:chExt cx="267960" cy="577026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9578FEFF-A076-41BB-B3A0-9D5945E568A9}"/>
                </a:ext>
              </a:extLst>
            </p:cNvPr>
            <p:cNvSpPr/>
            <p:nvPr/>
          </p:nvSpPr>
          <p:spPr>
            <a:xfrm rot="3907118" flipV="1">
              <a:off x="6963071" y="2393028"/>
              <a:ext cx="310582" cy="45719"/>
            </a:xfrm>
            <a:prstGeom prst="rect">
              <a:avLst/>
            </a:prstGeom>
            <a:solidFill>
              <a:srgbClr val="54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C7F77AC-EA4F-4134-A4A2-CFC0B92342D2}"/>
                </a:ext>
              </a:extLst>
            </p:cNvPr>
            <p:cNvSpPr/>
            <p:nvPr/>
          </p:nvSpPr>
          <p:spPr>
            <a:xfrm rot="3867011">
              <a:off x="6830361" y="2491727"/>
              <a:ext cx="562280" cy="129512"/>
            </a:xfrm>
            <a:prstGeom prst="rect">
              <a:avLst/>
            </a:prstGeom>
            <a:solidFill>
              <a:srgbClr val="284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F6B32DB7-985C-4B80-991C-4A136F153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6196" y="2284976"/>
              <a:ext cx="267960" cy="531884"/>
            </a:xfrm>
            <a:prstGeom prst="line">
              <a:avLst/>
            </a:prstGeom>
            <a:ln w="6350">
              <a:solidFill>
                <a:srgbClr val="172D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DESPERDÍCIO</a:t>
            </a:r>
            <a:endParaRPr sz="3200" dirty="0"/>
          </a:p>
        </p:txBody>
      </p:sp>
      <p:sp>
        <p:nvSpPr>
          <p:cNvPr id="6" name="Retângulo 5"/>
          <p:cNvSpPr/>
          <p:nvPr/>
        </p:nvSpPr>
        <p:spPr>
          <a:xfrm>
            <a:off x="2774539" y="793875"/>
            <a:ext cx="6003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Exo 2" panose="020B0604020202020204" charset="0"/>
              </a:rPr>
              <a:t>Abaixo temos um gráfico relacionando as etapas de distribuição e alimentação e o desperdício.</a:t>
            </a:r>
          </a:p>
        </p:txBody>
      </p:sp>
    </p:spTree>
    <p:extLst>
      <p:ext uri="{BB962C8B-B14F-4D97-AF65-F5344CB8AC3E}">
        <p14:creationId xmlns:p14="http://schemas.microsoft.com/office/powerpoint/2010/main" val="132812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1136175" y="969519"/>
            <a:ext cx="717914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000" b="0" dirty="0">
                <a:solidFill>
                  <a:srgbClr val="434343"/>
                </a:solidFill>
                <a:sym typeface="Arial"/>
              </a:rPr>
              <a:t>Em 2015, foram definidas 17 metas para o Desenvolvimento sustentável.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BFD6C1E5-C885-4470-905B-DAE01247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1500" y1="22278" x2="26300" y2="35678"/>
                        <a14:foregroundMark x1="37400" y1="23451" x2="44000" y2="41206"/>
                        <a14:foregroundMark x1="58500" y1="21776" x2="64400" y2="40704"/>
                        <a14:foregroundMark x1="72500" y1="20268" x2="80100" y2="33501"/>
                        <a14:foregroundMark x1="89400" y1="22111" x2="93200" y2="35846"/>
                        <a14:foregroundMark x1="93300" y1="19430" x2="96800" y2="36516"/>
                        <a14:foregroundMark x1="30100" y1="18593" x2="19600" y2="39196"/>
                        <a14:foregroundMark x1="700" y1="46399" x2="13700" y2="66834"/>
                        <a14:foregroundMark x1="17700" y1="46064" x2="30800" y2="68174"/>
                        <a14:foregroundMark x1="34600" y1="47069" x2="48300" y2="67337"/>
                        <a14:foregroundMark x1="86300" y1="36683" x2="87500" y2="18090"/>
                        <a14:foregroundMark x1="51600" y1="45729" x2="64700" y2="67672"/>
                        <a14:foregroundMark x1="68700" y1="46064" x2="82000" y2="67672"/>
                        <a14:foregroundMark x1="85200" y1="46064" x2="98300" y2="67337"/>
                        <a14:foregroundMark x1="800" y1="74874" x2="13700" y2="96817"/>
                        <a14:foregroundMark x1="18000" y1="74372" x2="30600" y2="95980"/>
                        <a14:foregroundMark x1="7800" y1="95477" x2="1300" y2="83417"/>
                        <a14:foregroundMark x1="34400" y1="73869" x2="48300" y2="96482"/>
                        <a14:foregroundMark x1="31200" y1="75209" x2="18300" y2="96482"/>
                        <a14:foregroundMark x1="13700" y1="75209" x2="1600" y2="96482"/>
                        <a14:foregroundMark x1="51500" y1="74874" x2="65200" y2="96985"/>
                        <a14:foregroundMark x1="68800" y1="74874" x2="81700" y2="96482"/>
                        <a14:foregroundMark x1="69500" y1="66834" x2="72800" y2="52261"/>
                        <a14:foregroundMark x1="73000" y1="94137" x2="75200" y2="90285"/>
                        <a14:foregroundMark x1="19400" y1="4020" x2="24100" y2="5360"/>
                        <a14:foregroundMark x1="24400" y1="6365" x2="24400" y2="5695"/>
                        <a14:foregroundMark x1="20800" y1="9045" x2="20400" y2="8878"/>
                        <a14:foregroundMark x1="26500" y1="3183" x2="27600" y2="1675"/>
                        <a14:foregroundMark x1="28700" y1="2680" x2="29500" y2="4690"/>
                        <a14:foregroundMark x1="31000" y1="2178" x2="31100" y2="7873"/>
                        <a14:foregroundMark x1="35600" y1="2513" x2="35600" y2="7538"/>
                        <a14:foregroundMark x1="37100" y1="2680" x2="37500" y2="8543"/>
                        <a14:foregroundMark x1="41800" y1="2345" x2="41900" y2="8543"/>
                        <a14:foregroundMark x1="44700" y1="1843" x2="44300" y2="8040"/>
                        <a14:foregroundMark x1="45700" y1="2178" x2="47100" y2="8040"/>
                        <a14:foregroundMark x1="50900" y1="8710" x2="49300" y2="6030"/>
                        <a14:foregroundMark x1="49500" y1="5025" x2="51000" y2="2178"/>
                        <a14:foregroundMark x1="51600" y1="2345" x2="53400" y2="3518"/>
                        <a14:foregroundMark x1="53800" y1="6030" x2="52400" y2="8543"/>
                        <a14:foregroundMark x1="57200" y1="2680" x2="55800" y2="1843"/>
                        <a14:foregroundMark x1="54800" y1="4690" x2="57000" y2="5695"/>
                        <a14:foregroundMark x1="59200" y1="7538" x2="80000" y2="7203"/>
                        <a14:foregroundMark x1="78200" y1="2680" x2="81700" y2="2680"/>
                        <a14:foregroundMark x1="59100" y1="9045" x2="80700" y2="9213"/>
                        <a14:foregroundMark x1="59000" y1="3183" x2="61200" y2="2848"/>
                        <a14:foregroundMark x1="62800" y1="3350" x2="77800" y2="3015"/>
                        <a14:foregroundMark x1="47700" y1="7370" x2="48600" y2="2513"/>
                        <a14:backgroundMark x1="28200" y1="6700" x2="27600" y2="3853"/>
                        <a14:backgroundMark x1="25500" y1="1675" x2="24300" y2="670"/>
                        <a14:backgroundMark x1="24200" y1="670" x2="20300" y2="670"/>
                        <a14:backgroundMark x1="37700" y1="670" x2="58200" y2="670"/>
                        <a14:backgroundMark x1="51900" y1="6198" x2="51200" y2="4858"/>
                        <a14:backgroundMark x1="56000" y1="7370" x2="54700" y2="6533"/>
                        <a14:backgroundMark x1="59000" y1="4690" x2="73900" y2="4690"/>
                        <a14:backgroundMark x1="75200" y1="4690" x2="80400" y2="4690"/>
                        <a14:backgroundMark x1="32000" y1="3350" x2="32400" y2="4355"/>
                        <a14:backgroundMark x1="32100" y1="7705" x2="32700" y2="6700"/>
                        <a14:backgroundMark x1="82400" y1="670" x2="59100" y2="670"/>
                        <a14:backgroundMark x1="81300" y1="2010" x2="81500" y2="4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73"/>
          <a:stretch/>
        </p:blipFill>
        <p:spPr>
          <a:xfrm>
            <a:off x="202203" y="2213707"/>
            <a:ext cx="5574731" cy="283646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3F33AB1-D4E3-402F-9C48-0FF371C239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19" b="71189" l="84200" r="100000">
                        <a14:foregroundMark x1="86000" y1="46734" x2="88400" y2="52261"/>
                        <a14:foregroundMark x1="87900" y1="65997" x2="88600" y2="54104"/>
                        <a14:foregroundMark x1="90200" y1="57956" x2="95400" y2="65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84" t="43546" r="-169" b="28712"/>
          <a:stretch/>
        </p:blipFill>
        <p:spPr>
          <a:xfrm>
            <a:off x="6614467" y="2426608"/>
            <a:ext cx="2387305" cy="2473657"/>
          </a:xfrm>
          <a:prstGeom prst="rect">
            <a:avLst/>
          </a:prstGeom>
        </p:spPr>
      </p:pic>
      <p:sp>
        <p:nvSpPr>
          <p:cNvPr id="50" name="Trapezoide 49">
            <a:extLst>
              <a:ext uri="{FF2B5EF4-FFF2-40B4-BE49-F238E27FC236}">
                <a16:creationId xmlns:a16="http://schemas.microsoft.com/office/drawing/2014/main" id="{3A218E63-5252-4E5E-A894-792C51A7B223}"/>
              </a:ext>
            </a:extLst>
          </p:cNvPr>
          <p:cNvSpPr/>
          <p:nvPr/>
        </p:nvSpPr>
        <p:spPr>
          <a:xfrm rot="16200000">
            <a:off x="5099538" y="3179583"/>
            <a:ext cx="2259339" cy="904548"/>
          </a:xfrm>
          <a:prstGeom prst="trapezoid">
            <a:avLst>
              <a:gd name="adj" fmla="val 78072"/>
            </a:avLst>
          </a:prstGeom>
          <a:gradFill flip="none" rotWithShape="1">
            <a:gsLst>
              <a:gs pos="0">
                <a:schemeClr val="tx2">
                  <a:lumMod val="50000"/>
                  <a:alpha val="33000"/>
                </a:schemeClr>
              </a:gs>
              <a:gs pos="100000">
                <a:schemeClr val="bg1">
                  <a:lumMod val="85000"/>
                  <a:alpha val="4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89" y="1658970"/>
            <a:ext cx="3121158" cy="554737"/>
          </a:xfrm>
          <a:prstGeom prst="rect">
            <a:avLst/>
          </a:prstGeom>
        </p:spPr>
      </p:pic>
      <p:sp>
        <p:nvSpPr>
          <p:cNvPr id="53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RELEVÂNCIA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27691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3879376" y="706956"/>
            <a:ext cx="5214300" cy="664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rgbClr val="434343"/>
                </a:solidFill>
              </a:rPr>
              <a:t>IDEIA</a:t>
            </a:r>
            <a:endParaRPr sz="3200"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762500" y="1542247"/>
            <a:ext cx="321945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Utilizar inteligência artificial e 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aprendizado </a:t>
            </a:r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de máquina 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para 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estudar a possibilidade de se </a:t>
            </a:r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prever a quantidade de pessoas que vão frequentar o refeitório em uma determinada 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5D5A9EF-5B29-4973-A216-591BF4AB8D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82"/>
          <a:stretch/>
        </p:blipFill>
        <p:spPr>
          <a:xfrm>
            <a:off x="0" y="0"/>
            <a:ext cx="4482413" cy="5143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D5A9EF-5B29-4973-A216-591BF4AB8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4" b="89884" l="24721" r="91550">
                        <a14:backgroundMark x1="60824" y1="50218" x2="60824" y2="41485"/>
                        <a14:backgroundMark x1="66480" y1="69287" x2="33240" y2="6855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82"/>
          <a:stretch/>
        </p:blipFill>
        <p:spPr>
          <a:xfrm>
            <a:off x="-1" y="0"/>
            <a:ext cx="44824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7"/>
          <a:stretch/>
        </p:blipFill>
        <p:spPr>
          <a:xfrm rot="6498884">
            <a:off x="6057254" y="2358175"/>
            <a:ext cx="2441423" cy="278177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35" t="22202" r="13152" b="25506"/>
          <a:stretch/>
        </p:blipFill>
        <p:spPr>
          <a:xfrm flipH="1">
            <a:off x="4185918" y="-102084"/>
            <a:ext cx="4941607" cy="3738952"/>
          </a:xfrm>
          <a:prstGeom prst="rect">
            <a:avLst/>
          </a:prstGeom>
        </p:spPr>
      </p:pic>
      <p:grpSp>
        <p:nvGrpSpPr>
          <p:cNvPr id="22" name="Google Shape;566;p50"/>
          <p:cNvGrpSpPr/>
          <p:nvPr/>
        </p:nvGrpSpPr>
        <p:grpSpPr>
          <a:xfrm>
            <a:off x="5702496" y="2025512"/>
            <a:ext cx="2677636" cy="2104077"/>
            <a:chOff x="238125" y="1676700"/>
            <a:chExt cx="2045650" cy="1779275"/>
          </a:xfrm>
        </p:grpSpPr>
        <p:sp>
          <p:nvSpPr>
            <p:cNvPr id="23" name="Google Shape;567;p50"/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8;p50"/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9;p50"/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0;p50"/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1;p50"/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2;p50"/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3;p50"/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7011" y="175988"/>
            <a:ext cx="3736814" cy="698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/>
              <a:t>INTELIGÊNCIA ARTIFICIAL</a:t>
            </a:r>
            <a:endParaRPr sz="32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359731-48B5-4A72-9C54-B5FEDC2EF2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22682" r="31199" b="55857"/>
          <a:stretch/>
        </p:blipFill>
        <p:spPr>
          <a:xfrm>
            <a:off x="5843594" y="2138154"/>
            <a:ext cx="2398323" cy="135034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442334" y="1730734"/>
            <a:ext cx="3808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Inteligência Artificial envolve utilizar métodos baseados no comportamento inteligente de humanos e outros animais para solucionar problemas complexos.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2433515" y="3669726"/>
            <a:ext cx="1752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COPPIN, Bem, 2010.</a:t>
            </a:r>
          </a:p>
        </p:txBody>
      </p:sp>
      <p:cxnSp>
        <p:nvCxnSpPr>
          <p:cNvPr id="37" name="Google Shape;389;p42"/>
          <p:cNvCxnSpPr/>
          <p:nvPr/>
        </p:nvCxnSpPr>
        <p:spPr>
          <a:xfrm flipH="1">
            <a:off x="2433515" y="3967374"/>
            <a:ext cx="16506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236;p36"/>
          <p:cNvSpPr/>
          <p:nvPr/>
        </p:nvSpPr>
        <p:spPr>
          <a:xfrm flipH="1">
            <a:off x="3431177" y="1102978"/>
            <a:ext cx="4563292" cy="3419532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74172" y="152552"/>
            <a:ext cx="6177665" cy="744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/>
              <a:t>APRENDIZADO DE MÁQUINA</a:t>
            </a:r>
            <a:endParaRPr sz="3200" dirty="0"/>
          </a:p>
        </p:txBody>
      </p:sp>
      <p:sp>
        <p:nvSpPr>
          <p:cNvPr id="15" name="Retângulo 14"/>
          <p:cNvSpPr/>
          <p:nvPr/>
        </p:nvSpPr>
        <p:spPr>
          <a:xfrm>
            <a:off x="174172" y="962583"/>
            <a:ext cx="30305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SVR (</a:t>
            </a:r>
            <a:r>
              <a:rPr lang="pt-BR" sz="2000" i="1" dirty="0" err="1">
                <a:solidFill>
                  <a:srgbClr val="434343"/>
                </a:solidFill>
                <a:latin typeface="Exo 2" panose="020B0604020202020204" charset="0"/>
              </a:rPr>
              <a:t>Support</a:t>
            </a:r>
            <a:r>
              <a:rPr lang="pt-BR" sz="2000" i="1" dirty="0">
                <a:solidFill>
                  <a:srgbClr val="434343"/>
                </a:solidFill>
                <a:latin typeface="Exo 2" panose="020B0604020202020204" charset="0"/>
              </a:rPr>
              <a:t> Vector </a:t>
            </a:r>
            <a:r>
              <a:rPr lang="pt-BR" sz="2000" i="1" dirty="0" err="1">
                <a:solidFill>
                  <a:srgbClr val="434343"/>
                </a:solidFill>
                <a:latin typeface="Exo 2" panose="020B0604020202020204" charset="0"/>
              </a:rPr>
              <a:t>Regression</a:t>
            </a:r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) é um tipo de algoritmo utilizado para solução de problemas de regressão, isto é, prever valores de variáveis continuas de uma função com múltiplas variáveis.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258387" y="3824905"/>
            <a:ext cx="1946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434343"/>
                </a:solidFill>
                <a:latin typeface="Exo 2" panose="020B0604020202020204" charset="0"/>
              </a:rPr>
              <a:t>Awad</a:t>
            </a: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 e </a:t>
            </a:r>
            <a:r>
              <a:rPr lang="pt-BR" dirty="0" err="1">
                <a:solidFill>
                  <a:srgbClr val="434343"/>
                </a:solidFill>
                <a:latin typeface="Exo 2" panose="020B0604020202020204" charset="0"/>
              </a:rPr>
              <a:t>Khanna</a:t>
            </a: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, 2015</a:t>
            </a:r>
          </a:p>
        </p:txBody>
      </p:sp>
      <p:pic>
        <p:nvPicPr>
          <p:cNvPr id="66" name="Imagem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03" y="1171548"/>
            <a:ext cx="3901440" cy="3282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6EF557DE-3377-4E5E-8B2A-8B89CF61ADB6}"/>
              </a:ext>
            </a:extLst>
          </p:cNvPr>
          <p:cNvSpPr txBox="1"/>
          <p:nvPr/>
        </p:nvSpPr>
        <p:spPr>
          <a:xfrm>
            <a:off x="4201927" y="4522510"/>
            <a:ext cx="302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Fonte: Imagem de própria autoria.</a:t>
            </a:r>
          </a:p>
        </p:txBody>
      </p:sp>
      <p:cxnSp>
        <p:nvCxnSpPr>
          <p:cNvPr id="69" name="Google Shape;389;p42"/>
          <p:cNvCxnSpPr/>
          <p:nvPr/>
        </p:nvCxnSpPr>
        <p:spPr>
          <a:xfrm flipH="1">
            <a:off x="1323703" y="4132682"/>
            <a:ext cx="17678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799</Words>
  <Application>Microsoft Office PowerPoint</Application>
  <PresentationFormat>Apresentação na tela (16:9)</PresentationFormat>
  <Paragraphs>178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Arial</vt:lpstr>
      <vt:lpstr>Exo 2</vt:lpstr>
      <vt:lpstr>Wingdings</vt:lpstr>
      <vt:lpstr>Squada One</vt:lpstr>
      <vt:lpstr>Oswald</vt:lpstr>
      <vt:lpstr>Calibri</vt:lpstr>
      <vt:lpstr>Roboto Condensed Light</vt:lpstr>
      <vt:lpstr>Fira Sans Extra Condensed Medium</vt:lpstr>
      <vt:lpstr>Source Sans Pro</vt:lpstr>
      <vt:lpstr>Tech Newsletter by Slidesgo</vt:lpstr>
      <vt:lpstr>Estudo do algoritmo de aprendizado de máquina Support Vector Regression (SVR) como ferramenta de apoio na gestão de refeitórios</vt:lpstr>
      <vt:lpstr>Apresentação do PowerPoint</vt:lpstr>
      <vt:lpstr>O QUE É DESPERDÍCIO?</vt:lpstr>
      <vt:lpstr>DESPERDÍCIO NO MUNDO</vt:lpstr>
      <vt:lpstr>DESPERDÍCIO</vt:lpstr>
      <vt:lpstr>Em 2015, foram definidas 17 metas para o Desenvolvimento sustentável.</vt:lpstr>
      <vt:lpstr>IDEIA </vt:lpstr>
      <vt:lpstr>INTELIGÊNCIA ARTIFICIAL</vt:lpstr>
      <vt:lpstr>APRENDIZADO DE MÁQUINA</vt:lpstr>
      <vt:lpstr>TECNOLOGIAS</vt:lpstr>
      <vt:lpstr>ARGUMENTOS</vt:lpstr>
      <vt:lpstr>METODOLOGIA</vt:lpstr>
      <vt:lpstr>BASE DE DADOS DE TESTE</vt:lpstr>
      <vt:lpstr>RESULTADOS</vt:lpstr>
      <vt:lpstr>RESULTADOS</vt:lpstr>
      <vt:lpstr>RESULTADOS</vt:lpstr>
      <vt:lpstr>RESULTADOS</vt:lpstr>
      <vt:lpstr>LIMITAÇÕES DA PESQUISA</vt:lpstr>
      <vt:lpstr>CONSIDERAÇÕES FINAIS</vt:lpstr>
      <vt:lpstr>SUGESTÕES PARA PESQUISAS</vt:lpstr>
      <vt:lpstr>Apresentação do PowerPoint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do algoritmo de aprendizado de máquina Support Vector Regression (SVR) como ferramenta de apoio na gestão de refeitórios</dc:title>
  <cp:lastModifiedBy>Usuário do Windows</cp:lastModifiedBy>
  <cp:revision>56</cp:revision>
  <dcterms:modified xsi:type="dcterms:W3CDTF">2020-07-06T20:49:14Z</dcterms:modified>
</cp:coreProperties>
</file>